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54" r:id="rId2"/>
    <p:sldId id="351" r:id="rId3"/>
    <p:sldId id="355" r:id="rId4"/>
    <p:sldId id="370" r:id="rId5"/>
    <p:sldId id="356" r:id="rId6"/>
    <p:sldId id="357" r:id="rId7"/>
    <p:sldId id="369" r:id="rId8"/>
    <p:sldId id="366" r:id="rId9"/>
    <p:sldId id="359" r:id="rId10"/>
    <p:sldId id="360" r:id="rId11"/>
    <p:sldId id="361" r:id="rId12"/>
    <p:sldId id="367" r:id="rId13"/>
    <p:sldId id="362" r:id="rId14"/>
    <p:sldId id="363" r:id="rId15"/>
    <p:sldId id="364" r:id="rId16"/>
    <p:sldId id="368" r:id="rId1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99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7" autoAdjust="0"/>
    <p:restoredTop sz="94660"/>
  </p:normalViewPr>
  <p:slideViewPr>
    <p:cSldViewPr>
      <p:cViewPr varScale="1">
        <p:scale>
          <a:sx n="73" d="100"/>
          <a:sy n="73" d="100"/>
        </p:scale>
        <p:origin x="462"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3407"/>
          </a:xfrm>
          <a:prstGeom prst="rect">
            <a:avLst/>
          </a:prstGeom>
        </p:spPr>
        <p:txBody>
          <a:bodyPr vert="horz" lIns="91440" tIns="45720" rIns="91440" bIns="45720" rtlCol="0"/>
          <a:lstStyle>
            <a:lvl1pPr algn="r">
              <a:defRPr sz="1200"/>
            </a:lvl1pPr>
          </a:lstStyle>
          <a:p>
            <a:fld id="{0CAF4EE3-40DD-42D1-A1F3-B3B5E5796309}" type="datetimeFigureOut">
              <a:rPr lang="en-US" smtClean="0"/>
              <a:pPr/>
              <a:t>5/9/2019</a:t>
            </a:fld>
            <a:endParaRPr lang="en-US" dirty="0"/>
          </a:p>
        </p:txBody>
      </p:sp>
      <p:sp>
        <p:nvSpPr>
          <p:cNvPr id="4" name="Footer Placeholder 3"/>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882ECB62-BB9B-4900-B84A-20C74A9B8826}" type="slidenum">
              <a:rPr lang="en-US" smtClean="0"/>
              <a:pPr/>
              <a:t>‹#›</a:t>
            </a:fld>
            <a:endParaRPr lang="en-US" dirty="0"/>
          </a:p>
        </p:txBody>
      </p:sp>
    </p:spTree>
    <p:extLst>
      <p:ext uri="{BB962C8B-B14F-4D97-AF65-F5344CB8AC3E}">
        <p14:creationId xmlns:p14="http://schemas.microsoft.com/office/powerpoint/2010/main" val="1878139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766B6A54-73F0-4A2D-842A-EB9BD3308E42}" type="datetimeFigureOut">
              <a:rPr lang="en-US" smtClean="0"/>
              <a:pPr/>
              <a:t>5/9/2019</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6267B9D4-F9FE-40EE-B875-F6D2B0B4FFA5}" type="slidenum">
              <a:rPr lang="en-US" smtClean="0"/>
              <a:pPr/>
              <a:t>‹#›</a:t>
            </a:fld>
            <a:endParaRPr lang="en-US" dirty="0"/>
          </a:p>
        </p:txBody>
      </p:sp>
    </p:spTree>
    <p:extLst>
      <p:ext uri="{BB962C8B-B14F-4D97-AF65-F5344CB8AC3E}">
        <p14:creationId xmlns:p14="http://schemas.microsoft.com/office/powerpoint/2010/main" val="2302136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985C49-7EF4-40B2-A60F-013870E0F927}" type="datetimeFigureOut">
              <a:rPr lang="en-US" smtClean="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6CB1C3-07E6-49F1-A862-924FF9F2730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85C49-7EF4-40B2-A60F-013870E0F927}" type="datetimeFigureOut">
              <a:rPr lang="en-US" smtClean="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6CB1C3-07E6-49F1-A862-924FF9F2730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85C49-7EF4-40B2-A60F-013870E0F927}" type="datetimeFigureOut">
              <a:rPr lang="en-US" smtClean="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6CB1C3-07E6-49F1-A862-924FF9F2730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85C49-7EF4-40B2-A60F-013870E0F927}" type="datetimeFigureOut">
              <a:rPr lang="en-US" smtClean="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6CB1C3-07E6-49F1-A862-924FF9F2730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985C49-7EF4-40B2-A60F-013870E0F927}" type="datetimeFigureOut">
              <a:rPr lang="en-US" smtClean="0"/>
              <a:pPr/>
              <a:t>5/9/2019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6CB1C3-07E6-49F1-A862-924FF9F2730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985C49-7EF4-40B2-A60F-013870E0F927}" type="datetimeFigureOut">
              <a:rPr lang="en-US" smtClean="0"/>
              <a:pPr/>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6CB1C3-07E6-49F1-A862-924FF9F2730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985C49-7EF4-40B2-A60F-013870E0F927}" type="datetimeFigureOut">
              <a:rPr lang="en-US" smtClean="0"/>
              <a:pPr/>
              <a:t>5/9/2019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6CB1C3-07E6-49F1-A862-924FF9F2730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985C49-7EF4-40B2-A60F-013870E0F927}" type="datetimeFigureOut">
              <a:rPr lang="en-US" smtClean="0"/>
              <a:pPr/>
              <a:t>5/9/2019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6CB1C3-07E6-49F1-A862-924FF9F2730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85C49-7EF4-40B2-A60F-013870E0F927}" type="datetimeFigureOut">
              <a:rPr lang="en-US" smtClean="0"/>
              <a:pPr/>
              <a:t>5/9/2019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6CB1C3-07E6-49F1-A862-924FF9F2730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85C49-7EF4-40B2-A60F-013870E0F927}" type="datetimeFigureOut">
              <a:rPr lang="en-US" smtClean="0"/>
              <a:pPr/>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6CB1C3-07E6-49F1-A862-924FF9F2730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85C49-7EF4-40B2-A60F-013870E0F927}" type="datetimeFigureOut">
              <a:rPr lang="en-US" smtClean="0"/>
              <a:pPr/>
              <a:t>5/9/2019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6CB1C3-07E6-49F1-A862-924FF9F2730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85C49-7EF4-40B2-A60F-013870E0F927}" type="datetimeFigureOut">
              <a:rPr lang="en-US" smtClean="0"/>
              <a:pPr/>
              <a:t>5/9/2019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CB1C3-07E6-49F1-A862-924FF9F2730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530"/>
            <a:ext cx="9144000" cy="6851469"/>
          </a:xfrm>
        </p:spPr>
        <p:txBody>
          <a:bodyPr>
            <a:normAutofit fontScale="85000" lnSpcReduction="20000"/>
          </a:bodyPr>
          <a:lstStyle/>
          <a:p>
            <a:r>
              <a:rPr lang="en-US" dirty="0" smtClean="0">
                <a:solidFill>
                  <a:schemeClr val="tx1"/>
                </a:solidFill>
              </a:rPr>
              <a:t>2018-2019 Chinese Level 3 Final Exam</a:t>
            </a:r>
          </a:p>
          <a:p>
            <a:r>
              <a:rPr lang="en-US" dirty="0" smtClean="0">
                <a:solidFill>
                  <a:schemeClr val="tx1"/>
                </a:solidFill>
              </a:rPr>
              <a:t>Due: </a:t>
            </a:r>
            <a:r>
              <a:rPr lang="en-US" dirty="0" smtClean="0">
                <a:solidFill>
                  <a:srgbClr val="FF0000"/>
                </a:solidFill>
              </a:rPr>
              <a:t>5/17 (+5points)        </a:t>
            </a:r>
            <a:r>
              <a:rPr lang="en-US" dirty="0" smtClean="0">
                <a:solidFill>
                  <a:schemeClr val="tx1"/>
                </a:solidFill>
              </a:rPr>
              <a:t>5/21 </a:t>
            </a:r>
            <a:r>
              <a:rPr lang="zh-CN" altLang="en-US" dirty="0" smtClean="0">
                <a:solidFill>
                  <a:schemeClr val="tx1"/>
                </a:solidFill>
              </a:rPr>
              <a:t>（</a:t>
            </a:r>
            <a:r>
              <a:rPr lang="en-US" altLang="zh-CN" dirty="0" smtClean="0">
                <a:solidFill>
                  <a:schemeClr val="tx1"/>
                </a:solidFill>
              </a:rPr>
              <a:t>no bonus points</a:t>
            </a:r>
            <a:r>
              <a:rPr lang="zh-CN" altLang="en-US" dirty="0" smtClean="0">
                <a:solidFill>
                  <a:schemeClr val="tx1"/>
                </a:solidFill>
              </a:rPr>
              <a:t>）</a:t>
            </a:r>
            <a:endParaRPr lang="en-US" altLang="zh-CN" dirty="0" smtClean="0">
              <a:solidFill>
                <a:schemeClr val="tx1"/>
              </a:solidFill>
            </a:endParaRPr>
          </a:p>
          <a:p>
            <a:endParaRPr lang="en-US" altLang="zh-CN" dirty="0" smtClean="0">
              <a:solidFill>
                <a:schemeClr val="tx1"/>
              </a:solidFill>
            </a:endParaRPr>
          </a:p>
          <a:p>
            <a:pPr algn="l"/>
            <a:r>
              <a:rPr lang="en-US" dirty="0" smtClean="0">
                <a:solidFill>
                  <a:schemeClr val="tx1"/>
                </a:solidFill>
              </a:rPr>
              <a:t>You are creating a 3 </a:t>
            </a:r>
            <a:r>
              <a:rPr lang="en-US" altLang="zh-CN" dirty="0" smtClean="0">
                <a:solidFill>
                  <a:schemeClr val="tx1"/>
                </a:solidFill>
              </a:rPr>
              <a:t>day tour agenda for a famous city in China (You will randomly get a city) with some detailed information required. You will be provided a template and the demonstration for it. </a:t>
            </a:r>
            <a:r>
              <a:rPr lang="en-US" altLang="zh-CN" dirty="0" err="1" smtClean="0">
                <a:solidFill>
                  <a:schemeClr val="tx1"/>
                </a:solidFill>
              </a:rPr>
              <a:t>Fenglaoshi</a:t>
            </a:r>
            <a:r>
              <a:rPr lang="en-US" altLang="zh-CN" dirty="0" smtClean="0">
                <a:solidFill>
                  <a:schemeClr val="tx1"/>
                </a:solidFill>
              </a:rPr>
              <a:t> will do her best to book the computer cart or allow </a:t>
            </a:r>
            <a:r>
              <a:rPr lang="en-US" altLang="zh-CN" dirty="0" smtClean="0">
                <a:solidFill>
                  <a:schemeClr val="tx1"/>
                </a:solidFill>
              </a:rPr>
              <a:t>you to </a:t>
            </a:r>
            <a:r>
              <a:rPr lang="en-US" altLang="zh-CN" dirty="0" smtClean="0">
                <a:solidFill>
                  <a:schemeClr val="tx1"/>
                </a:solidFill>
              </a:rPr>
              <a:t>go to a computer lab, however, your work is due on 5/17 Friday (+5points) or 5/21 (no points) regardless. </a:t>
            </a:r>
            <a:endParaRPr lang="en-US" altLang="zh-CN" dirty="0" smtClean="0">
              <a:solidFill>
                <a:schemeClr val="tx1"/>
              </a:solidFill>
            </a:endParaRPr>
          </a:p>
          <a:p>
            <a:pPr algn="l"/>
            <a:r>
              <a:rPr lang="en-US" altLang="zh-CN" dirty="0" smtClean="0">
                <a:solidFill>
                  <a:srgbClr val="FF0000"/>
                </a:solidFill>
              </a:rPr>
              <a:t>You will decide which hotel you are staying in.</a:t>
            </a:r>
          </a:p>
          <a:p>
            <a:pPr algn="l"/>
            <a:r>
              <a:rPr lang="en-US" altLang="zh-CN" dirty="0" smtClean="0">
                <a:solidFill>
                  <a:srgbClr val="FF0000"/>
                </a:solidFill>
              </a:rPr>
              <a:t>Each day you MUST cover at least 2 tourist attractions.</a:t>
            </a:r>
          </a:p>
          <a:p>
            <a:pPr algn="l"/>
            <a:r>
              <a:rPr lang="en-US" altLang="zh-CN" dirty="0" smtClean="0">
                <a:solidFill>
                  <a:srgbClr val="FF0000"/>
                </a:solidFill>
              </a:rPr>
              <a:t>You MUST eat dinner at a restaurant where they serve a type of the most traditional local food.</a:t>
            </a:r>
          </a:p>
          <a:p>
            <a:pPr algn="l"/>
            <a:r>
              <a:rPr lang="en-US" altLang="zh-CN" dirty="0" smtClean="0">
                <a:solidFill>
                  <a:srgbClr val="FF0000"/>
                </a:solidFill>
              </a:rPr>
              <a:t>You may eat your breakfast at the hotel you are staying in.</a:t>
            </a:r>
          </a:p>
          <a:p>
            <a:pPr algn="l"/>
            <a:r>
              <a:rPr lang="en-US" altLang="zh-CN" dirty="0" smtClean="0">
                <a:solidFill>
                  <a:srgbClr val="FF0000"/>
                </a:solidFill>
              </a:rPr>
              <a:t>You can skip lunch on this project.</a:t>
            </a:r>
          </a:p>
          <a:p>
            <a:pPr algn="l"/>
            <a:r>
              <a:rPr lang="en-US" altLang="zh-CN" dirty="0" smtClean="0">
                <a:solidFill>
                  <a:srgbClr val="FF0000"/>
                </a:solidFill>
              </a:rPr>
              <a:t>When you are done, SHARE it with </a:t>
            </a:r>
            <a:r>
              <a:rPr lang="en-US" altLang="zh-CN" dirty="0" err="1" smtClean="0">
                <a:solidFill>
                  <a:srgbClr val="FF0000"/>
                </a:solidFill>
              </a:rPr>
              <a:t>Fenglaoshi</a:t>
            </a:r>
            <a:r>
              <a:rPr lang="en-US" altLang="zh-CN" dirty="0">
                <a:solidFill>
                  <a:srgbClr val="FF0000"/>
                </a:solidFill>
              </a:rPr>
              <a:t> </a:t>
            </a:r>
            <a:r>
              <a:rPr lang="en-US" altLang="zh-CN" dirty="0" smtClean="0">
                <a:solidFill>
                  <a:srgbClr val="FF0000"/>
                </a:solidFill>
              </a:rPr>
              <a:t>to:</a:t>
            </a:r>
          </a:p>
          <a:p>
            <a:r>
              <a:rPr lang="en-US" altLang="zh-CN" dirty="0" smtClean="0">
                <a:solidFill>
                  <a:srgbClr val="FF0000"/>
                </a:solidFill>
              </a:rPr>
              <a:t>jfeng@apsk12.org</a:t>
            </a:r>
            <a:endParaRPr lang="en-US" altLang="zh-CN" dirty="0">
              <a:solidFill>
                <a:srgbClr val="FF0000"/>
              </a:solidFill>
            </a:endParaRPr>
          </a:p>
          <a:p>
            <a:pPr algn="l"/>
            <a:endParaRPr lang="en-US" dirty="0" smtClean="0">
              <a:solidFill>
                <a:schemeClr val="tx1"/>
              </a:solidFill>
            </a:endParaRPr>
          </a:p>
          <a:p>
            <a:pPr algn="l"/>
            <a:endParaRPr lang="en-US" dirty="0">
              <a:solidFill>
                <a:schemeClr val="tx1"/>
              </a:solidFill>
            </a:endParaRPr>
          </a:p>
        </p:txBody>
      </p:sp>
    </p:spTree>
    <p:extLst>
      <p:ext uri="{BB962C8B-B14F-4D97-AF65-F5344CB8AC3E}">
        <p14:creationId xmlns:p14="http://schemas.microsoft.com/office/powerpoint/2010/main" val="3632874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52400"/>
            <a:ext cx="9143999" cy="6370975"/>
          </a:xfrm>
          <a:prstGeom prst="rect">
            <a:avLst/>
          </a:prstGeom>
          <a:noFill/>
        </p:spPr>
        <p:txBody>
          <a:bodyPr wrap="square" rtlCol="0">
            <a:spAutoFit/>
          </a:bodyPr>
          <a:lstStyle/>
          <a:p>
            <a:r>
              <a:rPr lang="zh-CN" altLang="en-US" sz="2400" dirty="0" smtClean="0"/>
              <a:t>地</a:t>
            </a:r>
            <a:r>
              <a:rPr lang="zh-CN" altLang="en-US" sz="2400" dirty="0" smtClean="0"/>
              <a:t>点</a:t>
            </a:r>
            <a:r>
              <a:rPr lang="en-US" altLang="zh-CN" sz="2400" dirty="0" smtClean="0"/>
              <a:t>2</a:t>
            </a:r>
            <a:r>
              <a:rPr lang="zh-CN" altLang="en-US" sz="2400" dirty="0" smtClean="0"/>
              <a:t>：</a:t>
            </a:r>
            <a:endParaRPr lang="en-US" altLang="zh-CN" sz="2400" dirty="0" smtClean="0"/>
          </a:p>
          <a:p>
            <a:endParaRPr lang="en-US" altLang="zh-CN" sz="2400" dirty="0"/>
          </a:p>
          <a:p>
            <a:endParaRPr lang="en-US" altLang="zh-CN" sz="2400" dirty="0" smtClean="0"/>
          </a:p>
          <a:p>
            <a:r>
              <a:rPr lang="zh-CN" altLang="en-US" sz="2400" dirty="0" smtClean="0"/>
              <a:t>景点简介</a:t>
            </a:r>
            <a:r>
              <a:rPr lang="en-US" altLang="zh-CN" sz="2400" dirty="0" smtClean="0"/>
              <a:t>: </a:t>
            </a:r>
          </a:p>
          <a:p>
            <a:endParaRPr lang="en-US" sz="2400" dirty="0"/>
          </a:p>
          <a:p>
            <a:endParaRPr lang="en-US" altLang="zh-CN" sz="2400" dirty="0" smtClean="0"/>
          </a:p>
          <a:p>
            <a:endParaRPr lang="en-US" altLang="zh-CN" sz="2400" dirty="0"/>
          </a:p>
          <a:p>
            <a:endParaRPr lang="en-US" altLang="zh-CN" sz="2400" dirty="0"/>
          </a:p>
          <a:p>
            <a:r>
              <a:rPr lang="zh-CN" altLang="en-US" sz="2400" dirty="0" smtClean="0"/>
              <a:t>游玩时间：</a:t>
            </a:r>
            <a:endParaRPr lang="en-US" altLang="zh-CN" sz="2400" dirty="0" smtClean="0"/>
          </a:p>
          <a:p>
            <a:endParaRPr lang="en-US" altLang="zh-CN" sz="2400" dirty="0" smtClean="0"/>
          </a:p>
          <a:p>
            <a:endParaRPr lang="en-US" altLang="zh-CN" sz="2400" dirty="0"/>
          </a:p>
          <a:p>
            <a:r>
              <a:rPr lang="zh-CN" altLang="en-US" sz="2400" dirty="0" smtClean="0"/>
              <a:t>开放时间：</a:t>
            </a:r>
            <a:endParaRPr lang="en-US" altLang="zh-CN" sz="2400" dirty="0" smtClean="0"/>
          </a:p>
          <a:p>
            <a:endParaRPr lang="en-US" altLang="zh-CN" sz="2400" dirty="0"/>
          </a:p>
          <a:p>
            <a:endParaRPr lang="en-US" altLang="zh-CN" sz="2400" dirty="0"/>
          </a:p>
          <a:p>
            <a:r>
              <a:rPr lang="zh-CN" altLang="en-US" sz="2400" dirty="0" smtClean="0"/>
              <a:t>门票价格：</a:t>
            </a:r>
            <a:r>
              <a:rPr lang="en-US" sz="2400" dirty="0" smtClean="0"/>
              <a:t>¥</a:t>
            </a:r>
            <a:endParaRPr lang="en-US" altLang="zh-CN" sz="2400" dirty="0" smtClean="0"/>
          </a:p>
          <a:p>
            <a:endParaRPr lang="en-US" altLang="zh-CN" sz="2400" dirty="0" smtClean="0"/>
          </a:p>
          <a:p>
            <a:endParaRPr lang="en-US" sz="2400" dirty="0"/>
          </a:p>
        </p:txBody>
      </p:sp>
      <p:sp>
        <p:nvSpPr>
          <p:cNvPr id="13" name="TextBox 12"/>
          <p:cNvSpPr txBox="1"/>
          <p:nvPr/>
        </p:nvSpPr>
        <p:spPr>
          <a:xfrm>
            <a:off x="5638800" y="533400"/>
            <a:ext cx="3048000" cy="830997"/>
          </a:xfrm>
          <a:prstGeom prst="rect">
            <a:avLst/>
          </a:prstGeom>
          <a:noFill/>
        </p:spPr>
        <p:txBody>
          <a:bodyPr wrap="square" rtlCol="0">
            <a:spAutoFit/>
          </a:bodyPr>
          <a:lstStyle/>
          <a:p>
            <a:r>
              <a:rPr lang="zh-CN" altLang="en-US" sz="4800" dirty="0" smtClean="0"/>
              <a:t>第二天</a:t>
            </a:r>
            <a:endParaRPr lang="en-US" sz="4800" dirty="0"/>
          </a:p>
        </p:txBody>
      </p:sp>
    </p:spTree>
    <p:extLst>
      <p:ext uri="{BB962C8B-B14F-4D97-AF65-F5344CB8AC3E}">
        <p14:creationId xmlns:p14="http://schemas.microsoft.com/office/powerpoint/2010/main" val="2389603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52400"/>
            <a:ext cx="9143999" cy="5632311"/>
          </a:xfrm>
          <a:prstGeom prst="rect">
            <a:avLst/>
          </a:prstGeom>
          <a:noFill/>
        </p:spPr>
        <p:txBody>
          <a:bodyPr wrap="square" rtlCol="0">
            <a:spAutoFit/>
          </a:bodyPr>
          <a:lstStyle/>
          <a:p>
            <a:r>
              <a:rPr lang="zh-CN" altLang="en-US" sz="2400" dirty="0"/>
              <a:t>著名的菜：</a:t>
            </a:r>
            <a:endParaRPr lang="en-US" altLang="zh-CN" sz="2400" dirty="0"/>
          </a:p>
          <a:p>
            <a:endParaRPr lang="en-US" altLang="zh-CN" sz="2400" dirty="0" smtClean="0"/>
          </a:p>
          <a:p>
            <a:endParaRPr lang="en-US" altLang="zh-CN" sz="2400" dirty="0" smtClean="0"/>
          </a:p>
          <a:p>
            <a:r>
              <a:rPr lang="zh-CN" altLang="en-US" sz="2400" dirty="0" smtClean="0"/>
              <a:t>简介</a:t>
            </a:r>
            <a:r>
              <a:rPr lang="en-US" altLang="zh-CN" sz="2400" dirty="0" smtClean="0"/>
              <a:t>: </a:t>
            </a:r>
          </a:p>
          <a:p>
            <a:endParaRPr lang="en-US" sz="2400" dirty="0"/>
          </a:p>
          <a:p>
            <a:endParaRPr lang="en-US" altLang="zh-CN" sz="2400" dirty="0" smtClean="0"/>
          </a:p>
          <a:p>
            <a:endParaRPr lang="en-US" altLang="zh-CN" sz="2400" dirty="0"/>
          </a:p>
          <a:p>
            <a:endParaRPr lang="en-US" altLang="zh-CN" sz="2400" dirty="0" smtClean="0"/>
          </a:p>
          <a:p>
            <a:endParaRPr lang="en-US" altLang="zh-CN" sz="2400" dirty="0"/>
          </a:p>
          <a:p>
            <a:r>
              <a:rPr lang="zh-CN" altLang="en-US" sz="2400" dirty="0" smtClean="0"/>
              <a:t>饭店：</a:t>
            </a:r>
            <a:endParaRPr lang="en-US" altLang="zh-CN" sz="2400" dirty="0" smtClean="0"/>
          </a:p>
          <a:p>
            <a:endParaRPr lang="en-US" altLang="zh-CN" sz="2400" dirty="0"/>
          </a:p>
          <a:p>
            <a:endParaRPr lang="en-US" altLang="zh-CN" sz="2400" dirty="0"/>
          </a:p>
          <a:p>
            <a:r>
              <a:rPr lang="zh-CN" altLang="en-US" sz="2400" dirty="0" smtClean="0"/>
              <a:t>价格：</a:t>
            </a:r>
            <a:r>
              <a:rPr lang="en-US" sz="2400" dirty="0" smtClean="0"/>
              <a:t>¥ </a:t>
            </a:r>
            <a:endParaRPr lang="en-US" altLang="zh-CN" sz="2400" dirty="0" smtClean="0"/>
          </a:p>
          <a:p>
            <a:endParaRPr lang="en-US" altLang="zh-CN" sz="2400" dirty="0" smtClean="0"/>
          </a:p>
          <a:p>
            <a:endParaRPr lang="en-US" sz="2400" dirty="0"/>
          </a:p>
        </p:txBody>
      </p:sp>
      <p:sp>
        <p:nvSpPr>
          <p:cNvPr id="13" name="TextBox 12"/>
          <p:cNvSpPr txBox="1"/>
          <p:nvPr/>
        </p:nvSpPr>
        <p:spPr>
          <a:xfrm>
            <a:off x="5638800" y="685800"/>
            <a:ext cx="3048000" cy="830997"/>
          </a:xfrm>
          <a:prstGeom prst="rect">
            <a:avLst/>
          </a:prstGeom>
          <a:noFill/>
        </p:spPr>
        <p:txBody>
          <a:bodyPr wrap="square" rtlCol="0">
            <a:spAutoFit/>
          </a:bodyPr>
          <a:lstStyle/>
          <a:p>
            <a:r>
              <a:rPr lang="zh-CN" altLang="en-US" sz="4800" dirty="0" smtClean="0"/>
              <a:t>第二天</a:t>
            </a:r>
            <a:endParaRPr lang="en-US" sz="4800" dirty="0"/>
          </a:p>
        </p:txBody>
      </p:sp>
    </p:spTree>
    <p:extLst>
      <p:ext uri="{BB962C8B-B14F-4D97-AF65-F5344CB8AC3E}">
        <p14:creationId xmlns:p14="http://schemas.microsoft.com/office/powerpoint/2010/main" val="8855641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828800" y="1600200"/>
          <a:ext cx="6477000" cy="4724400"/>
        </p:xfrm>
        <a:graphic>
          <a:graphicData uri="http://schemas.openxmlformats.org/drawingml/2006/table">
            <a:tbl>
              <a:tblPr firstRow="1" bandRow="1">
                <a:tableStyleId>{5C22544A-7EE6-4342-B048-85BDC9FD1C3A}</a:tableStyleId>
              </a:tblPr>
              <a:tblGrid>
                <a:gridCol w="1619250">
                  <a:extLst>
                    <a:ext uri="{9D8B030D-6E8A-4147-A177-3AD203B41FA5}">
                      <a16:colId xmlns:a16="http://schemas.microsoft.com/office/drawing/2014/main" val="198854510"/>
                    </a:ext>
                  </a:extLst>
                </a:gridCol>
                <a:gridCol w="1619250">
                  <a:extLst>
                    <a:ext uri="{9D8B030D-6E8A-4147-A177-3AD203B41FA5}">
                      <a16:colId xmlns:a16="http://schemas.microsoft.com/office/drawing/2014/main" val="1316790937"/>
                    </a:ext>
                  </a:extLst>
                </a:gridCol>
                <a:gridCol w="1619250">
                  <a:extLst>
                    <a:ext uri="{9D8B030D-6E8A-4147-A177-3AD203B41FA5}">
                      <a16:colId xmlns:a16="http://schemas.microsoft.com/office/drawing/2014/main" val="2289563994"/>
                    </a:ext>
                  </a:extLst>
                </a:gridCol>
                <a:gridCol w="1619250">
                  <a:extLst>
                    <a:ext uri="{9D8B030D-6E8A-4147-A177-3AD203B41FA5}">
                      <a16:colId xmlns:a16="http://schemas.microsoft.com/office/drawing/2014/main" val="1122720121"/>
                    </a:ext>
                  </a:extLst>
                </a:gridCol>
              </a:tblGrid>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720607"/>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7344698"/>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0102781"/>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5628238"/>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5663796"/>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9038753"/>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5556147"/>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3619773"/>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2522297"/>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3672131"/>
                  </a:ext>
                </a:extLst>
              </a:tr>
            </a:tbl>
          </a:graphicData>
        </a:graphic>
      </p:graphicFrame>
      <p:sp>
        <p:nvSpPr>
          <p:cNvPr id="5" name="TextBox 4"/>
          <p:cNvSpPr txBox="1"/>
          <p:nvPr/>
        </p:nvSpPr>
        <p:spPr>
          <a:xfrm>
            <a:off x="1447800" y="1529817"/>
            <a:ext cx="381000" cy="4801314"/>
          </a:xfrm>
          <a:prstGeom prst="rect">
            <a:avLst/>
          </a:prstGeom>
          <a:noFill/>
          <a:ln>
            <a:solidFill>
              <a:schemeClr val="tx1"/>
            </a:solidFill>
          </a:ln>
        </p:spPr>
        <p:txBody>
          <a:bodyPr wrap="square" rtlCol="0">
            <a:spAutoFit/>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smtClean="0"/>
          </a:p>
          <a:p>
            <a:endParaRPr lang="en-US" altLang="zh-CN" dirty="0"/>
          </a:p>
          <a:p>
            <a:r>
              <a:rPr lang="zh-CN" altLang="en-US" dirty="0" smtClean="0"/>
              <a:t>第</a:t>
            </a:r>
            <a:endParaRPr lang="en-US" altLang="zh-CN" dirty="0" smtClean="0"/>
          </a:p>
          <a:p>
            <a:r>
              <a:rPr lang="zh-CN" altLang="en-US" dirty="0"/>
              <a:t>二</a:t>
            </a:r>
            <a:endParaRPr lang="en-US" altLang="zh-CN" dirty="0" smtClean="0"/>
          </a:p>
          <a:p>
            <a:r>
              <a:rPr lang="zh-CN" altLang="en-US" dirty="0" smtClean="0"/>
              <a:t>天</a:t>
            </a:r>
            <a:endParaRPr lang="en-US" altLang="zh-CN" dirty="0" smtClean="0"/>
          </a:p>
          <a:p>
            <a:endParaRPr lang="en-US" altLang="zh-CN" dirty="0"/>
          </a:p>
          <a:p>
            <a:endParaRPr lang="en-US" altLang="zh-CN" dirty="0" smtClean="0"/>
          </a:p>
          <a:p>
            <a:endParaRPr lang="en-US" dirty="0"/>
          </a:p>
          <a:p>
            <a:endParaRPr lang="en-US" dirty="0" smtClean="0"/>
          </a:p>
          <a:p>
            <a:endParaRPr lang="en-US" dirty="0"/>
          </a:p>
          <a:p>
            <a:endParaRPr lang="en-US" dirty="0" smtClean="0"/>
          </a:p>
          <a:p>
            <a:endParaRPr lang="en-US" dirty="0"/>
          </a:p>
        </p:txBody>
      </p:sp>
      <p:sp>
        <p:nvSpPr>
          <p:cNvPr id="6" name="Rectangle 5"/>
          <p:cNvSpPr/>
          <p:nvPr/>
        </p:nvSpPr>
        <p:spPr>
          <a:xfrm>
            <a:off x="1219200" y="0"/>
            <a:ext cx="4572000" cy="1200329"/>
          </a:xfrm>
          <a:prstGeom prst="rect">
            <a:avLst/>
          </a:prstGeom>
        </p:spPr>
        <p:txBody>
          <a:bodyPr>
            <a:spAutoFit/>
          </a:bodyPr>
          <a:lstStyle/>
          <a:p>
            <a:r>
              <a:rPr lang="zh-CN" altLang="en-US" dirty="0"/>
              <a:t>酒店</a:t>
            </a:r>
            <a:r>
              <a:rPr lang="zh-CN" altLang="en-US" dirty="0" smtClean="0"/>
              <a:t>：</a:t>
            </a:r>
            <a:endParaRPr lang="en-US" altLang="zh-CN" dirty="0" smtClean="0"/>
          </a:p>
          <a:p>
            <a:r>
              <a:rPr lang="zh-CN" altLang="en-US" dirty="0" smtClean="0"/>
              <a:t>第</a:t>
            </a:r>
            <a:r>
              <a:rPr lang="zh-CN" altLang="en-US" dirty="0"/>
              <a:t>一个游览的地方</a:t>
            </a:r>
            <a:r>
              <a:rPr lang="zh-CN" altLang="en-US" dirty="0" smtClean="0"/>
              <a:t>：</a:t>
            </a:r>
            <a:endParaRPr lang="en-US" altLang="zh-CN" dirty="0">
              <a:solidFill>
                <a:srgbClr val="FF0000"/>
              </a:solidFill>
            </a:endParaRPr>
          </a:p>
          <a:p>
            <a:r>
              <a:rPr lang="zh-CN" altLang="en-US" dirty="0" smtClean="0"/>
              <a:t>第</a:t>
            </a:r>
            <a:r>
              <a:rPr lang="zh-CN" altLang="en-US" dirty="0"/>
              <a:t>二个游览的地方</a:t>
            </a:r>
            <a:r>
              <a:rPr lang="zh-CN" altLang="en-US" dirty="0" smtClean="0"/>
              <a:t>：</a:t>
            </a:r>
            <a:endParaRPr lang="en-US" altLang="zh-CN" dirty="0">
              <a:solidFill>
                <a:srgbClr val="009900"/>
              </a:solidFill>
            </a:endParaRPr>
          </a:p>
          <a:p>
            <a:r>
              <a:rPr lang="zh-CN" altLang="en-US" dirty="0"/>
              <a:t>饭店</a:t>
            </a:r>
            <a:r>
              <a:rPr lang="zh-CN" altLang="en-US" dirty="0" smtClean="0"/>
              <a:t>：</a:t>
            </a:r>
            <a:endParaRPr lang="en-US" altLang="zh-CN" dirty="0">
              <a:solidFill>
                <a:srgbClr val="FF9900"/>
              </a:solidFill>
            </a:endParaRPr>
          </a:p>
        </p:txBody>
      </p:sp>
    </p:spTree>
    <p:extLst>
      <p:ext uri="{BB962C8B-B14F-4D97-AF65-F5344CB8AC3E}">
        <p14:creationId xmlns:p14="http://schemas.microsoft.com/office/powerpoint/2010/main" val="1508583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52400"/>
            <a:ext cx="9143999" cy="6370975"/>
          </a:xfrm>
          <a:prstGeom prst="rect">
            <a:avLst/>
          </a:prstGeom>
          <a:noFill/>
        </p:spPr>
        <p:txBody>
          <a:bodyPr wrap="square" rtlCol="0">
            <a:spAutoFit/>
          </a:bodyPr>
          <a:lstStyle/>
          <a:p>
            <a:r>
              <a:rPr lang="zh-CN" altLang="en-US" sz="2400" dirty="0" smtClean="0"/>
              <a:t>地</a:t>
            </a:r>
            <a:r>
              <a:rPr lang="zh-CN" altLang="en-US" sz="2400" dirty="0" smtClean="0"/>
              <a:t>点</a:t>
            </a:r>
            <a:r>
              <a:rPr lang="en-US" altLang="zh-CN" sz="2400" dirty="0" smtClean="0"/>
              <a:t>1</a:t>
            </a:r>
            <a:r>
              <a:rPr lang="zh-CN" altLang="en-US" sz="2400" dirty="0" smtClean="0"/>
              <a:t>：</a:t>
            </a:r>
            <a:endParaRPr lang="en-US" altLang="zh-CN" sz="2400" dirty="0" smtClean="0"/>
          </a:p>
          <a:p>
            <a:endParaRPr lang="en-US" altLang="zh-CN" sz="2400" dirty="0"/>
          </a:p>
          <a:p>
            <a:endParaRPr lang="en-US" altLang="zh-CN" sz="2400" dirty="0" smtClean="0"/>
          </a:p>
          <a:p>
            <a:r>
              <a:rPr lang="zh-CN" altLang="en-US" sz="2400" dirty="0" smtClean="0"/>
              <a:t>景点简介</a:t>
            </a:r>
            <a:r>
              <a:rPr lang="en-US" altLang="zh-CN" sz="2400" dirty="0" smtClean="0"/>
              <a:t>: </a:t>
            </a:r>
          </a:p>
          <a:p>
            <a:endParaRPr lang="en-US" sz="2400" dirty="0"/>
          </a:p>
          <a:p>
            <a:endParaRPr lang="en-US" altLang="zh-CN" sz="2400" dirty="0" smtClean="0"/>
          </a:p>
          <a:p>
            <a:endParaRPr lang="en-US" altLang="zh-CN" sz="2400" dirty="0"/>
          </a:p>
          <a:p>
            <a:endParaRPr lang="en-US" altLang="zh-CN" sz="2400" dirty="0"/>
          </a:p>
          <a:p>
            <a:r>
              <a:rPr lang="zh-CN" altLang="en-US" sz="2400" dirty="0" smtClean="0"/>
              <a:t>游玩时间：</a:t>
            </a:r>
            <a:endParaRPr lang="en-US" altLang="zh-CN" sz="2400" dirty="0" smtClean="0"/>
          </a:p>
          <a:p>
            <a:endParaRPr lang="en-US" altLang="zh-CN" sz="2400" dirty="0" smtClean="0"/>
          </a:p>
          <a:p>
            <a:endParaRPr lang="en-US" altLang="zh-CN" sz="2400" dirty="0"/>
          </a:p>
          <a:p>
            <a:r>
              <a:rPr lang="zh-CN" altLang="en-US" sz="2400" dirty="0" smtClean="0"/>
              <a:t>开放时间：</a:t>
            </a:r>
            <a:endParaRPr lang="en-US" altLang="zh-CN" sz="2400" dirty="0" smtClean="0"/>
          </a:p>
          <a:p>
            <a:endParaRPr lang="en-US" altLang="zh-CN" sz="2400" dirty="0"/>
          </a:p>
          <a:p>
            <a:endParaRPr lang="en-US" altLang="zh-CN" sz="2400" dirty="0"/>
          </a:p>
          <a:p>
            <a:r>
              <a:rPr lang="zh-CN" altLang="en-US" sz="2400" dirty="0" smtClean="0"/>
              <a:t>门票价格：</a:t>
            </a:r>
            <a:r>
              <a:rPr lang="en-US" sz="2400" dirty="0" smtClean="0"/>
              <a:t>¥</a:t>
            </a:r>
            <a:endParaRPr lang="en-US" altLang="zh-CN" sz="2400" dirty="0" smtClean="0"/>
          </a:p>
          <a:p>
            <a:endParaRPr lang="en-US" altLang="zh-CN" sz="2400" dirty="0" smtClean="0"/>
          </a:p>
          <a:p>
            <a:endParaRPr lang="en-US" sz="2400" dirty="0"/>
          </a:p>
        </p:txBody>
      </p:sp>
      <p:sp>
        <p:nvSpPr>
          <p:cNvPr id="13" name="TextBox 12"/>
          <p:cNvSpPr txBox="1"/>
          <p:nvPr/>
        </p:nvSpPr>
        <p:spPr>
          <a:xfrm>
            <a:off x="5638800" y="533400"/>
            <a:ext cx="3048000" cy="830997"/>
          </a:xfrm>
          <a:prstGeom prst="rect">
            <a:avLst/>
          </a:prstGeom>
          <a:noFill/>
        </p:spPr>
        <p:txBody>
          <a:bodyPr wrap="square" rtlCol="0">
            <a:spAutoFit/>
          </a:bodyPr>
          <a:lstStyle/>
          <a:p>
            <a:r>
              <a:rPr lang="zh-CN" altLang="en-US" sz="4800" dirty="0" smtClean="0"/>
              <a:t>第</a:t>
            </a:r>
            <a:r>
              <a:rPr lang="zh-CN" altLang="en-US" sz="4800" dirty="0"/>
              <a:t>三</a:t>
            </a:r>
            <a:r>
              <a:rPr lang="zh-CN" altLang="en-US" sz="4800" dirty="0" smtClean="0"/>
              <a:t>天</a:t>
            </a:r>
            <a:endParaRPr lang="en-US" sz="4800" dirty="0"/>
          </a:p>
        </p:txBody>
      </p:sp>
    </p:spTree>
    <p:extLst>
      <p:ext uri="{BB962C8B-B14F-4D97-AF65-F5344CB8AC3E}">
        <p14:creationId xmlns:p14="http://schemas.microsoft.com/office/powerpoint/2010/main" val="3533723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52400"/>
            <a:ext cx="9143999" cy="6370975"/>
          </a:xfrm>
          <a:prstGeom prst="rect">
            <a:avLst/>
          </a:prstGeom>
          <a:noFill/>
        </p:spPr>
        <p:txBody>
          <a:bodyPr wrap="square" rtlCol="0">
            <a:spAutoFit/>
          </a:bodyPr>
          <a:lstStyle/>
          <a:p>
            <a:r>
              <a:rPr lang="zh-CN" altLang="en-US" sz="2400" dirty="0" smtClean="0"/>
              <a:t>地</a:t>
            </a:r>
            <a:r>
              <a:rPr lang="zh-CN" altLang="en-US" sz="2400" dirty="0" smtClean="0"/>
              <a:t>点</a:t>
            </a:r>
            <a:r>
              <a:rPr lang="en-US" altLang="zh-CN" sz="2400" dirty="0" smtClean="0"/>
              <a:t>2</a:t>
            </a:r>
            <a:r>
              <a:rPr lang="zh-CN" altLang="en-US" sz="2400" dirty="0" smtClean="0"/>
              <a:t>：</a:t>
            </a:r>
            <a:endParaRPr lang="en-US" altLang="zh-CN" sz="2400" dirty="0" smtClean="0"/>
          </a:p>
          <a:p>
            <a:endParaRPr lang="en-US" altLang="zh-CN" sz="2400" dirty="0"/>
          </a:p>
          <a:p>
            <a:endParaRPr lang="en-US" altLang="zh-CN" sz="2400" dirty="0" smtClean="0"/>
          </a:p>
          <a:p>
            <a:r>
              <a:rPr lang="zh-CN" altLang="en-US" sz="2400" dirty="0" smtClean="0"/>
              <a:t>景点简介</a:t>
            </a:r>
            <a:r>
              <a:rPr lang="en-US" altLang="zh-CN" sz="2400" dirty="0" smtClean="0"/>
              <a:t>: </a:t>
            </a:r>
          </a:p>
          <a:p>
            <a:endParaRPr lang="en-US" sz="2400" dirty="0"/>
          </a:p>
          <a:p>
            <a:endParaRPr lang="en-US" altLang="zh-CN" sz="2400" dirty="0" smtClean="0"/>
          </a:p>
          <a:p>
            <a:endParaRPr lang="en-US" altLang="zh-CN" sz="2400" dirty="0"/>
          </a:p>
          <a:p>
            <a:endParaRPr lang="en-US" altLang="zh-CN" sz="2400" dirty="0"/>
          </a:p>
          <a:p>
            <a:r>
              <a:rPr lang="zh-CN" altLang="en-US" sz="2400" dirty="0" smtClean="0"/>
              <a:t>游玩时间：</a:t>
            </a:r>
            <a:endParaRPr lang="en-US" altLang="zh-CN" sz="2400" dirty="0" smtClean="0"/>
          </a:p>
          <a:p>
            <a:endParaRPr lang="en-US" altLang="zh-CN" sz="2400" dirty="0" smtClean="0"/>
          </a:p>
          <a:p>
            <a:endParaRPr lang="en-US" altLang="zh-CN" sz="2400" dirty="0"/>
          </a:p>
          <a:p>
            <a:r>
              <a:rPr lang="zh-CN" altLang="en-US" sz="2400" dirty="0" smtClean="0"/>
              <a:t>开放时间：</a:t>
            </a:r>
            <a:endParaRPr lang="en-US" altLang="zh-CN" sz="2400" dirty="0" smtClean="0"/>
          </a:p>
          <a:p>
            <a:endParaRPr lang="en-US" altLang="zh-CN" sz="2400" dirty="0"/>
          </a:p>
          <a:p>
            <a:endParaRPr lang="en-US" altLang="zh-CN" sz="2400" dirty="0"/>
          </a:p>
          <a:p>
            <a:r>
              <a:rPr lang="zh-CN" altLang="en-US" sz="2400" dirty="0" smtClean="0"/>
              <a:t>门票价格：</a:t>
            </a:r>
            <a:r>
              <a:rPr lang="en-US" sz="2400" dirty="0" smtClean="0"/>
              <a:t>¥</a:t>
            </a:r>
            <a:endParaRPr lang="en-US" altLang="zh-CN" sz="2400" dirty="0" smtClean="0"/>
          </a:p>
          <a:p>
            <a:endParaRPr lang="en-US" altLang="zh-CN" sz="2400" dirty="0" smtClean="0"/>
          </a:p>
          <a:p>
            <a:endParaRPr lang="en-US" sz="2400" dirty="0"/>
          </a:p>
        </p:txBody>
      </p:sp>
      <p:sp>
        <p:nvSpPr>
          <p:cNvPr id="13" name="TextBox 12"/>
          <p:cNvSpPr txBox="1"/>
          <p:nvPr/>
        </p:nvSpPr>
        <p:spPr>
          <a:xfrm>
            <a:off x="5638800" y="533400"/>
            <a:ext cx="3048000" cy="830997"/>
          </a:xfrm>
          <a:prstGeom prst="rect">
            <a:avLst/>
          </a:prstGeom>
          <a:noFill/>
        </p:spPr>
        <p:txBody>
          <a:bodyPr wrap="square" rtlCol="0">
            <a:spAutoFit/>
          </a:bodyPr>
          <a:lstStyle/>
          <a:p>
            <a:r>
              <a:rPr lang="zh-CN" altLang="en-US" sz="4800" dirty="0" smtClean="0"/>
              <a:t>第三天</a:t>
            </a:r>
            <a:endParaRPr lang="en-US" sz="4800" dirty="0"/>
          </a:p>
        </p:txBody>
      </p:sp>
    </p:spTree>
    <p:extLst>
      <p:ext uri="{BB962C8B-B14F-4D97-AF65-F5344CB8AC3E}">
        <p14:creationId xmlns:p14="http://schemas.microsoft.com/office/powerpoint/2010/main" val="2600478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52400"/>
            <a:ext cx="9143999" cy="5632311"/>
          </a:xfrm>
          <a:prstGeom prst="rect">
            <a:avLst/>
          </a:prstGeom>
          <a:noFill/>
        </p:spPr>
        <p:txBody>
          <a:bodyPr wrap="square" rtlCol="0">
            <a:spAutoFit/>
          </a:bodyPr>
          <a:lstStyle/>
          <a:p>
            <a:r>
              <a:rPr lang="zh-CN" altLang="en-US" sz="2400" dirty="0"/>
              <a:t>著名的菜：</a:t>
            </a:r>
            <a:endParaRPr lang="en-US" altLang="zh-CN" sz="2400" dirty="0"/>
          </a:p>
          <a:p>
            <a:endParaRPr lang="en-US" altLang="zh-CN" sz="2400" dirty="0" smtClean="0"/>
          </a:p>
          <a:p>
            <a:endParaRPr lang="en-US" altLang="zh-CN" sz="2400" dirty="0" smtClean="0"/>
          </a:p>
          <a:p>
            <a:r>
              <a:rPr lang="zh-CN" altLang="en-US" sz="2400" dirty="0" smtClean="0"/>
              <a:t>简介</a:t>
            </a:r>
            <a:r>
              <a:rPr lang="en-US" altLang="zh-CN" sz="2400" dirty="0" smtClean="0"/>
              <a:t>: </a:t>
            </a:r>
          </a:p>
          <a:p>
            <a:endParaRPr lang="en-US" sz="2400" dirty="0"/>
          </a:p>
          <a:p>
            <a:endParaRPr lang="en-US" altLang="zh-CN" sz="2400" dirty="0" smtClean="0"/>
          </a:p>
          <a:p>
            <a:endParaRPr lang="en-US" altLang="zh-CN" sz="2400" dirty="0"/>
          </a:p>
          <a:p>
            <a:endParaRPr lang="en-US" altLang="zh-CN" sz="2400" dirty="0" smtClean="0"/>
          </a:p>
          <a:p>
            <a:endParaRPr lang="en-US" altLang="zh-CN" sz="2400" dirty="0"/>
          </a:p>
          <a:p>
            <a:r>
              <a:rPr lang="zh-CN" altLang="en-US" sz="2400" dirty="0" smtClean="0"/>
              <a:t>饭店：</a:t>
            </a:r>
            <a:endParaRPr lang="en-US" altLang="zh-CN" sz="2400" dirty="0" smtClean="0"/>
          </a:p>
          <a:p>
            <a:endParaRPr lang="en-US" altLang="zh-CN" sz="2400" dirty="0"/>
          </a:p>
          <a:p>
            <a:endParaRPr lang="en-US" altLang="zh-CN" sz="2400" dirty="0"/>
          </a:p>
          <a:p>
            <a:r>
              <a:rPr lang="zh-CN" altLang="en-US" sz="2400" dirty="0" smtClean="0"/>
              <a:t>价格：</a:t>
            </a:r>
            <a:r>
              <a:rPr lang="en-US" sz="2400" dirty="0" smtClean="0"/>
              <a:t>¥ </a:t>
            </a:r>
            <a:endParaRPr lang="en-US" altLang="zh-CN" sz="2400" dirty="0" smtClean="0"/>
          </a:p>
          <a:p>
            <a:endParaRPr lang="en-US" altLang="zh-CN" sz="2400" dirty="0" smtClean="0"/>
          </a:p>
          <a:p>
            <a:endParaRPr lang="en-US" sz="2400" dirty="0"/>
          </a:p>
        </p:txBody>
      </p:sp>
      <p:sp>
        <p:nvSpPr>
          <p:cNvPr id="13" name="TextBox 12"/>
          <p:cNvSpPr txBox="1"/>
          <p:nvPr/>
        </p:nvSpPr>
        <p:spPr>
          <a:xfrm>
            <a:off x="5638800" y="685800"/>
            <a:ext cx="3048000" cy="830997"/>
          </a:xfrm>
          <a:prstGeom prst="rect">
            <a:avLst/>
          </a:prstGeom>
          <a:noFill/>
        </p:spPr>
        <p:txBody>
          <a:bodyPr wrap="square" rtlCol="0">
            <a:spAutoFit/>
          </a:bodyPr>
          <a:lstStyle/>
          <a:p>
            <a:r>
              <a:rPr lang="zh-CN" altLang="en-US" sz="4800" dirty="0" smtClean="0"/>
              <a:t>第三天</a:t>
            </a:r>
            <a:endParaRPr lang="en-US" sz="4800" dirty="0"/>
          </a:p>
        </p:txBody>
      </p:sp>
    </p:spTree>
    <p:extLst>
      <p:ext uri="{BB962C8B-B14F-4D97-AF65-F5344CB8AC3E}">
        <p14:creationId xmlns:p14="http://schemas.microsoft.com/office/powerpoint/2010/main" val="351404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828800" y="1600200"/>
          <a:ext cx="6477000" cy="4724400"/>
        </p:xfrm>
        <a:graphic>
          <a:graphicData uri="http://schemas.openxmlformats.org/drawingml/2006/table">
            <a:tbl>
              <a:tblPr firstRow="1" bandRow="1">
                <a:tableStyleId>{5C22544A-7EE6-4342-B048-85BDC9FD1C3A}</a:tableStyleId>
              </a:tblPr>
              <a:tblGrid>
                <a:gridCol w="1619250">
                  <a:extLst>
                    <a:ext uri="{9D8B030D-6E8A-4147-A177-3AD203B41FA5}">
                      <a16:colId xmlns:a16="http://schemas.microsoft.com/office/drawing/2014/main" val="198854510"/>
                    </a:ext>
                  </a:extLst>
                </a:gridCol>
                <a:gridCol w="1619250">
                  <a:extLst>
                    <a:ext uri="{9D8B030D-6E8A-4147-A177-3AD203B41FA5}">
                      <a16:colId xmlns:a16="http://schemas.microsoft.com/office/drawing/2014/main" val="1316790937"/>
                    </a:ext>
                  </a:extLst>
                </a:gridCol>
                <a:gridCol w="1619250">
                  <a:extLst>
                    <a:ext uri="{9D8B030D-6E8A-4147-A177-3AD203B41FA5}">
                      <a16:colId xmlns:a16="http://schemas.microsoft.com/office/drawing/2014/main" val="2289563994"/>
                    </a:ext>
                  </a:extLst>
                </a:gridCol>
                <a:gridCol w="1619250">
                  <a:extLst>
                    <a:ext uri="{9D8B030D-6E8A-4147-A177-3AD203B41FA5}">
                      <a16:colId xmlns:a16="http://schemas.microsoft.com/office/drawing/2014/main" val="1122720121"/>
                    </a:ext>
                  </a:extLst>
                </a:gridCol>
              </a:tblGrid>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720607"/>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7344698"/>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0102781"/>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5628238"/>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5663796"/>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9038753"/>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5556147"/>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3619773"/>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2522297"/>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3672131"/>
                  </a:ext>
                </a:extLst>
              </a:tr>
            </a:tbl>
          </a:graphicData>
        </a:graphic>
      </p:graphicFrame>
      <p:sp>
        <p:nvSpPr>
          <p:cNvPr id="5" name="TextBox 4"/>
          <p:cNvSpPr txBox="1"/>
          <p:nvPr/>
        </p:nvSpPr>
        <p:spPr>
          <a:xfrm>
            <a:off x="1447800" y="1529817"/>
            <a:ext cx="381000" cy="4801314"/>
          </a:xfrm>
          <a:prstGeom prst="rect">
            <a:avLst/>
          </a:prstGeom>
          <a:noFill/>
          <a:ln>
            <a:solidFill>
              <a:schemeClr val="tx1"/>
            </a:solidFill>
          </a:ln>
        </p:spPr>
        <p:txBody>
          <a:bodyPr wrap="square" rtlCol="0">
            <a:spAutoFit/>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smtClean="0"/>
          </a:p>
          <a:p>
            <a:endParaRPr lang="en-US" altLang="zh-CN" dirty="0"/>
          </a:p>
          <a:p>
            <a:r>
              <a:rPr lang="zh-CN" altLang="en-US" dirty="0" smtClean="0"/>
              <a:t>第</a:t>
            </a:r>
            <a:endParaRPr lang="en-US" altLang="zh-CN" dirty="0" smtClean="0"/>
          </a:p>
          <a:p>
            <a:r>
              <a:rPr lang="zh-CN" altLang="en-US" dirty="0" smtClean="0"/>
              <a:t>三</a:t>
            </a:r>
            <a:endParaRPr lang="en-US" altLang="zh-CN" dirty="0" smtClean="0"/>
          </a:p>
          <a:p>
            <a:r>
              <a:rPr lang="zh-CN" altLang="en-US" dirty="0" smtClean="0"/>
              <a:t>天</a:t>
            </a:r>
            <a:endParaRPr lang="en-US" altLang="zh-CN" dirty="0" smtClean="0"/>
          </a:p>
          <a:p>
            <a:endParaRPr lang="en-US" altLang="zh-CN" dirty="0"/>
          </a:p>
          <a:p>
            <a:endParaRPr lang="en-US" altLang="zh-CN" dirty="0" smtClean="0"/>
          </a:p>
          <a:p>
            <a:endParaRPr lang="en-US" dirty="0"/>
          </a:p>
          <a:p>
            <a:endParaRPr lang="en-US" dirty="0" smtClean="0"/>
          </a:p>
          <a:p>
            <a:endParaRPr lang="en-US" dirty="0"/>
          </a:p>
          <a:p>
            <a:endParaRPr lang="en-US" dirty="0" smtClean="0"/>
          </a:p>
          <a:p>
            <a:endParaRPr lang="en-US" dirty="0"/>
          </a:p>
        </p:txBody>
      </p:sp>
      <p:sp>
        <p:nvSpPr>
          <p:cNvPr id="6" name="Rectangle 5"/>
          <p:cNvSpPr/>
          <p:nvPr/>
        </p:nvSpPr>
        <p:spPr>
          <a:xfrm>
            <a:off x="1219200" y="0"/>
            <a:ext cx="4572000" cy="1200329"/>
          </a:xfrm>
          <a:prstGeom prst="rect">
            <a:avLst/>
          </a:prstGeom>
        </p:spPr>
        <p:txBody>
          <a:bodyPr>
            <a:spAutoFit/>
          </a:bodyPr>
          <a:lstStyle/>
          <a:p>
            <a:r>
              <a:rPr lang="zh-CN" altLang="en-US" dirty="0"/>
              <a:t>酒店</a:t>
            </a:r>
            <a:r>
              <a:rPr lang="zh-CN" altLang="en-US" dirty="0" smtClean="0"/>
              <a:t>：</a:t>
            </a:r>
            <a:endParaRPr lang="en-US" altLang="zh-CN" dirty="0" smtClean="0"/>
          </a:p>
          <a:p>
            <a:r>
              <a:rPr lang="zh-CN" altLang="en-US" dirty="0" smtClean="0"/>
              <a:t>第</a:t>
            </a:r>
            <a:r>
              <a:rPr lang="zh-CN" altLang="en-US" dirty="0"/>
              <a:t>一个游览的地方</a:t>
            </a:r>
            <a:r>
              <a:rPr lang="zh-CN" altLang="en-US" dirty="0" smtClean="0"/>
              <a:t>：</a:t>
            </a:r>
            <a:endParaRPr lang="en-US" altLang="zh-CN" dirty="0">
              <a:solidFill>
                <a:srgbClr val="FF0000"/>
              </a:solidFill>
            </a:endParaRPr>
          </a:p>
          <a:p>
            <a:r>
              <a:rPr lang="zh-CN" altLang="en-US" dirty="0" smtClean="0"/>
              <a:t>第</a:t>
            </a:r>
            <a:r>
              <a:rPr lang="zh-CN" altLang="en-US" dirty="0"/>
              <a:t>二个游览的地方</a:t>
            </a:r>
            <a:r>
              <a:rPr lang="zh-CN" altLang="en-US" dirty="0" smtClean="0"/>
              <a:t>：</a:t>
            </a:r>
            <a:endParaRPr lang="en-US" altLang="zh-CN" dirty="0">
              <a:solidFill>
                <a:srgbClr val="009900"/>
              </a:solidFill>
            </a:endParaRPr>
          </a:p>
          <a:p>
            <a:r>
              <a:rPr lang="zh-CN" altLang="en-US" dirty="0"/>
              <a:t>饭店</a:t>
            </a:r>
            <a:r>
              <a:rPr lang="zh-CN" altLang="en-US" dirty="0" smtClean="0"/>
              <a:t>：</a:t>
            </a:r>
            <a:endParaRPr lang="en-US" altLang="zh-CN" dirty="0">
              <a:solidFill>
                <a:srgbClr val="FF9900"/>
              </a:solidFill>
            </a:endParaRPr>
          </a:p>
        </p:txBody>
      </p:sp>
    </p:spTree>
    <p:extLst>
      <p:ext uri="{BB962C8B-B14F-4D97-AF65-F5344CB8AC3E}">
        <p14:creationId xmlns:p14="http://schemas.microsoft.com/office/powerpoint/2010/main" val="2878207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52400"/>
            <a:ext cx="9143999" cy="6001643"/>
          </a:xfrm>
          <a:prstGeom prst="rect">
            <a:avLst/>
          </a:prstGeom>
          <a:noFill/>
        </p:spPr>
        <p:txBody>
          <a:bodyPr wrap="square" rtlCol="0">
            <a:spAutoFit/>
          </a:bodyPr>
          <a:lstStyle/>
          <a:p>
            <a:r>
              <a:rPr lang="zh-CN" altLang="en-US" sz="2400" dirty="0" smtClean="0"/>
              <a:t>地</a:t>
            </a:r>
            <a:r>
              <a:rPr lang="zh-CN" altLang="en-US" sz="2400" dirty="0" smtClean="0"/>
              <a:t>点 </a:t>
            </a:r>
            <a:r>
              <a:rPr lang="en-US" altLang="zh-CN" sz="2400" dirty="0" smtClean="0"/>
              <a:t>1</a:t>
            </a:r>
            <a:r>
              <a:rPr lang="zh-CN" altLang="en-US" sz="2400" dirty="0" smtClean="0"/>
              <a:t>：</a:t>
            </a:r>
            <a:r>
              <a:rPr lang="zh-CN" altLang="en-US" sz="2400" dirty="0" smtClean="0"/>
              <a:t>八达岭长城 （</a:t>
            </a:r>
            <a:r>
              <a:rPr lang="en-US" altLang="zh-CN" sz="2400" dirty="0" smtClean="0"/>
              <a:t>Great wall of </a:t>
            </a:r>
            <a:r>
              <a:rPr lang="en-US" altLang="zh-CN" sz="2400" dirty="0" err="1" smtClean="0"/>
              <a:t>Badaling</a:t>
            </a:r>
            <a:r>
              <a:rPr lang="zh-CN" altLang="en-US" sz="2400" dirty="0" smtClean="0"/>
              <a:t>）</a:t>
            </a:r>
            <a:endParaRPr lang="en-US" altLang="zh-CN" sz="2400" dirty="0" smtClean="0"/>
          </a:p>
          <a:p>
            <a:endParaRPr lang="en-US" altLang="zh-CN" sz="2400" dirty="0" smtClean="0"/>
          </a:p>
          <a:p>
            <a:r>
              <a:rPr lang="zh-CN" altLang="en-US" sz="2400" dirty="0" smtClean="0"/>
              <a:t>景点简介</a:t>
            </a:r>
            <a:r>
              <a:rPr lang="en-US" altLang="zh-CN" sz="2400" dirty="0" smtClean="0"/>
              <a:t>: </a:t>
            </a:r>
          </a:p>
          <a:p>
            <a:endParaRPr lang="en-US" sz="2400" dirty="0"/>
          </a:p>
          <a:p>
            <a:r>
              <a:rPr lang="en-US" sz="2400" dirty="0" err="1" smtClean="0"/>
              <a:t>Badaling</a:t>
            </a:r>
            <a:r>
              <a:rPr lang="en-US" sz="2400" dirty="0" smtClean="0"/>
              <a:t> </a:t>
            </a:r>
            <a:r>
              <a:rPr lang="en-US" sz="2400" dirty="0"/>
              <a:t>is the site of the most visited section of the Great Wall of China, approximately 80 </a:t>
            </a:r>
            <a:r>
              <a:rPr lang="en-US" sz="2400" dirty="0" smtClean="0"/>
              <a:t>kilometers </a:t>
            </a:r>
            <a:r>
              <a:rPr lang="en-US" sz="2400" dirty="0"/>
              <a:t>northwest of urban Beijing city in Yanqing </a:t>
            </a:r>
            <a:r>
              <a:rPr lang="en-US" sz="2400" dirty="0" smtClean="0"/>
              <a:t>District.</a:t>
            </a:r>
          </a:p>
          <a:p>
            <a:endParaRPr lang="en-US" altLang="zh-CN" sz="2400" dirty="0"/>
          </a:p>
          <a:p>
            <a:r>
              <a:rPr lang="zh-CN" altLang="en-US" sz="2400" dirty="0" smtClean="0"/>
              <a:t>游玩时间：</a:t>
            </a:r>
            <a:r>
              <a:rPr lang="en-US" altLang="zh-CN" sz="2400" dirty="0" smtClean="0">
                <a:solidFill>
                  <a:srgbClr val="FF0066"/>
                </a:solidFill>
              </a:rPr>
              <a:t>3-4 </a:t>
            </a:r>
            <a:r>
              <a:rPr lang="zh-CN" altLang="en-US" sz="2400" dirty="0">
                <a:solidFill>
                  <a:srgbClr val="FF0066"/>
                </a:solidFill>
              </a:rPr>
              <a:t>小</a:t>
            </a:r>
            <a:r>
              <a:rPr lang="zh-CN" altLang="en-US" sz="2400" dirty="0" smtClean="0">
                <a:solidFill>
                  <a:srgbClr val="FF0066"/>
                </a:solidFill>
              </a:rPr>
              <a:t>时</a:t>
            </a:r>
            <a:endParaRPr lang="en-US" altLang="zh-CN" sz="2400" dirty="0" smtClean="0">
              <a:solidFill>
                <a:srgbClr val="FF0066"/>
              </a:solidFill>
            </a:endParaRPr>
          </a:p>
          <a:p>
            <a:endParaRPr lang="en-US" altLang="zh-CN" sz="2400" dirty="0"/>
          </a:p>
          <a:p>
            <a:r>
              <a:rPr lang="zh-CN" altLang="en-US" sz="2400" dirty="0" smtClean="0"/>
              <a:t>开放时间：旺季 （</a:t>
            </a:r>
            <a:r>
              <a:rPr lang="en-US" altLang="zh-CN" sz="2400" dirty="0" smtClean="0"/>
              <a:t>4</a:t>
            </a:r>
            <a:r>
              <a:rPr lang="zh-CN" altLang="en-US" sz="2400" dirty="0" smtClean="0"/>
              <a:t>月</a:t>
            </a:r>
            <a:r>
              <a:rPr lang="en-US" altLang="zh-CN" sz="2400" dirty="0" smtClean="0"/>
              <a:t>1</a:t>
            </a:r>
            <a:r>
              <a:rPr lang="zh-CN" altLang="en-US" sz="2400" dirty="0" smtClean="0"/>
              <a:t>日</a:t>
            </a:r>
            <a:r>
              <a:rPr lang="en-US" altLang="zh-CN" sz="2400" dirty="0" smtClean="0"/>
              <a:t>-10</a:t>
            </a:r>
            <a:r>
              <a:rPr lang="zh-CN" altLang="en-US" sz="2400" dirty="0" smtClean="0"/>
              <a:t>月</a:t>
            </a:r>
            <a:r>
              <a:rPr lang="en-US" altLang="zh-CN" sz="2400" dirty="0" smtClean="0"/>
              <a:t>31</a:t>
            </a:r>
            <a:r>
              <a:rPr lang="zh-CN" altLang="en-US" sz="2400" dirty="0" smtClean="0"/>
              <a:t>日）</a:t>
            </a:r>
            <a:r>
              <a:rPr lang="en-US" altLang="zh-CN" sz="2400" dirty="0" smtClean="0"/>
              <a:t>6:30-19:00</a:t>
            </a:r>
          </a:p>
          <a:p>
            <a:r>
              <a:rPr lang="en-US" altLang="zh-CN" sz="2400" dirty="0"/>
              <a:t> </a:t>
            </a:r>
            <a:r>
              <a:rPr lang="en-US" altLang="zh-CN" sz="2400" dirty="0" smtClean="0"/>
              <a:t>                     </a:t>
            </a:r>
            <a:r>
              <a:rPr lang="zh-CN" altLang="en-US" sz="2400" dirty="0" smtClean="0"/>
              <a:t>淡季 （</a:t>
            </a:r>
            <a:r>
              <a:rPr lang="en-US" altLang="zh-CN" sz="2400" dirty="0" smtClean="0"/>
              <a:t>11</a:t>
            </a:r>
            <a:r>
              <a:rPr lang="zh-CN" altLang="en-US" sz="2400" dirty="0" smtClean="0"/>
              <a:t>月</a:t>
            </a:r>
            <a:r>
              <a:rPr lang="en-US" altLang="zh-CN" sz="2400" dirty="0" smtClean="0"/>
              <a:t>1</a:t>
            </a:r>
            <a:r>
              <a:rPr lang="zh-CN" altLang="en-US" sz="2400" dirty="0" smtClean="0"/>
              <a:t>日</a:t>
            </a:r>
            <a:r>
              <a:rPr lang="en-US" altLang="zh-CN" sz="2400" dirty="0" smtClean="0"/>
              <a:t>-3</a:t>
            </a:r>
            <a:r>
              <a:rPr lang="zh-CN" altLang="en-US" sz="2400" dirty="0" smtClean="0"/>
              <a:t>月</a:t>
            </a:r>
            <a:r>
              <a:rPr lang="en-US" altLang="zh-CN" sz="2400" dirty="0" smtClean="0"/>
              <a:t>31</a:t>
            </a:r>
            <a:r>
              <a:rPr lang="zh-CN" altLang="en-US" sz="2400" dirty="0" smtClean="0"/>
              <a:t>日）</a:t>
            </a:r>
            <a:r>
              <a:rPr lang="en-US" altLang="zh-CN" sz="2400" dirty="0" smtClean="0"/>
              <a:t>7:30-18:00</a:t>
            </a:r>
          </a:p>
          <a:p>
            <a:endParaRPr lang="en-US" altLang="zh-CN" sz="2400" dirty="0"/>
          </a:p>
          <a:p>
            <a:r>
              <a:rPr lang="zh-CN" altLang="en-US" sz="2400" dirty="0" smtClean="0"/>
              <a:t>门票价格：</a:t>
            </a:r>
            <a:r>
              <a:rPr lang="en-US" sz="2400" dirty="0" smtClean="0"/>
              <a:t>¥ 35</a:t>
            </a:r>
            <a:endParaRPr lang="en-US" altLang="zh-CN" sz="2400" dirty="0" smtClean="0"/>
          </a:p>
          <a:p>
            <a:endParaRPr lang="en-US" altLang="zh-CN" sz="2400" dirty="0" smtClean="0"/>
          </a:p>
          <a:p>
            <a:endParaRPr lang="en-US" sz="2400"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4766310"/>
            <a:ext cx="2514600" cy="2091690"/>
          </a:xfrm>
          <a:prstGeom prst="rect">
            <a:avLst/>
          </a:prstGeom>
        </p:spPr>
      </p:pic>
      <p:sp>
        <p:nvSpPr>
          <p:cNvPr id="13" name="TextBox 12"/>
          <p:cNvSpPr txBox="1"/>
          <p:nvPr/>
        </p:nvSpPr>
        <p:spPr>
          <a:xfrm>
            <a:off x="5638800" y="533400"/>
            <a:ext cx="3048000" cy="830997"/>
          </a:xfrm>
          <a:prstGeom prst="rect">
            <a:avLst/>
          </a:prstGeom>
          <a:noFill/>
        </p:spPr>
        <p:txBody>
          <a:bodyPr wrap="square" rtlCol="0">
            <a:spAutoFit/>
          </a:bodyPr>
          <a:lstStyle/>
          <a:p>
            <a:r>
              <a:rPr lang="zh-CN" altLang="en-US" sz="4800" dirty="0" smtClean="0"/>
              <a:t>第一天</a:t>
            </a:r>
            <a:endParaRPr lang="en-US" sz="4800" dirty="0"/>
          </a:p>
        </p:txBody>
      </p:sp>
    </p:spTree>
    <p:extLst>
      <p:ext uri="{BB962C8B-B14F-4D97-AF65-F5344CB8AC3E}">
        <p14:creationId xmlns:p14="http://schemas.microsoft.com/office/powerpoint/2010/main" val="1487208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52400"/>
            <a:ext cx="9143999" cy="4985980"/>
          </a:xfrm>
          <a:prstGeom prst="rect">
            <a:avLst/>
          </a:prstGeom>
          <a:noFill/>
        </p:spPr>
        <p:txBody>
          <a:bodyPr wrap="square" rtlCol="0">
            <a:spAutoFit/>
          </a:bodyPr>
          <a:lstStyle/>
          <a:p>
            <a:r>
              <a:rPr lang="zh-CN" altLang="en-US" sz="2400" dirty="0"/>
              <a:t>著</a:t>
            </a:r>
            <a:r>
              <a:rPr lang="zh-CN" altLang="en-US" sz="2400" dirty="0" smtClean="0"/>
              <a:t>名的菜</a:t>
            </a:r>
            <a:r>
              <a:rPr lang="zh-CN" altLang="en-US" sz="2400" dirty="0" smtClean="0"/>
              <a:t>：</a:t>
            </a:r>
            <a:r>
              <a:rPr lang="zh-CN" altLang="en-US" sz="2400" dirty="0" smtClean="0"/>
              <a:t>北京烤鸭</a:t>
            </a:r>
            <a:endParaRPr lang="en-US" altLang="zh-CN" sz="2400" dirty="0" smtClean="0"/>
          </a:p>
          <a:p>
            <a:endParaRPr lang="en-US" altLang="zh-CN" sz="2400" dirty="0" smtClean="0"/>
          </a:p>
          <a:p>
            <a:endParaRPr lang="en-US" altLang="zh-CN" sz="2400" dirty="0" smtClean="0"/>
          </a:p>
          <a:p>
            <a:r>
              <a:rPr lang="zh-CN" altLang="en-US" sz="2400" dirty="0" smtClean="0"/>
              <a:t>简介</a:t>
            </a:r>
            <a:r>
              <a:rPr lang="en-US" altLang="zh-CN" sz="2400" dirty="0" smtClean="0"/>
              <a:t>: </a:t>
            </a:r>
          </a:p>
          <a:p>
            <a:endParaRPr lang="en-US" sz="2400" dirty="0"/>
          </a:p>
          <a:p>
            <a:r>
              <a:rPr lang="en-US" dirty="0"/>
              <a:t>Peking duck is a dish from Beijing that has been prepared since the imperial era. The meat is characterized by its thin, crisp skin, with authentic versions of the dish serving mostly the skin and little meat, sliced in front of the diners by the cook.</a:t>
            </a:r>
            <a:endParaRPr lang="en-US" altLang="zh-CN" sz="2400" dirty="0"/>
          </a:p>
          <a:p>
            <a:endParaRPr lang="en-US" altLang="zh-CN" sz="2400" dirty="0"/>
          </a:p>
          <a:p>
            <a:r>
              <a:rPr lang="zh-CN" altLang="en-US" sz="2400" dirty="0" smtClean="0"/>
              <a:t>饭店：全聚德烤鸭店</a:t>
            </a:r>
            <a:endParaRPr lang="en-US" altLang="zh-CN" sz="2400" dirty="0" smtClean="0"/>
          </a:p>
          <a:p>
            <a:endParaRPr lang="en-US" altLang="zh-CN" sz="2400" dirty="0"/>
          </a:p>
          <a:p>
            <a:r>
              <a:rPr lang="zh-CN" altLang="en-US" sz="2400" dirty="0" smtClean="0"/>
              <a:t>价格：</a:t>
            </a:r>
            <a:r>
              <a:rPr lang="en-US" sz="2400" dirty="0" smtClean="0"/>
              <a:t>¥ 200</a:t>
            </a:r>
            <a:endParaRPr lang="en-US" altLang="zh-CN" sz="2400" dirty="0" smtClean="0"/>
          </a:p>
          <a:p>
            <a:endParaRPr lang="en-US" altLang="zh-CN" sz="2400" dirty="0" smtClean="0"/>
          </a:p>
          <a:p>
            <a:endParaRPr lang="en-US" sz="2400" dirty="0"/>
          </a:p>
        </p:txBody>
      </p:sp>
      <p:sp>
        <p:nvSpPr>
          <p:cNvPr id="13" name="TextBox 12"/>
          <p:cNvSpPr txBox="1"/>
          <p:nvPr/>
        </p:nvSpPr>
        <p:spPr>
          <a:xfrm>
            <a:off x="5638800" y="685800"/>
            <a:ext cx="3048000" cy="830997"/>
          </a:xfrm>
          <a:prstGeom prst="rect">
            <a:avLst/>
          </a:prstGeom>
          <a:noFill/>
        </p:spPr>
        <p:txBody>
          <a:bodyPr wrap="square" rtlCol="0">
            <a:spAutoFit/>
          </a:bodyPr>
          <a:lstStyle/>
          <a:p>
            <a:r>
              <a:rPr lang="zh-CN" altLang="en-US" sz="4800" dirty="0" smtClean="0"/>
              <a:t>第一天</a:t>
            </a:r>
            <a:endParaRPr lang="en-US" sz="4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1" y="3442929"/>
            <a:ext cx="4572000" cy="3424587"/>
          </a:xfrm>
          <a:prstGeom prst="rect">
            <a:avLst/>
          </a:prstGeom>
        </p:spPr>
      </p:pic>
    </p:spTree>
    <p:extLst>
      <p:ext uri="{BB962C8B-B14F-4D97-AF65-F5344CB8AC3E}">
        <p14:creationId xmlns:p14="http://schemas.microsoft.com/office/powerpoint/2010/main" val="3191628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0148" y="1656635"/>
            <a:ext cx="381000" cy="3693319"/>
          </a:xfrm>
          <a:prstGeom prst="rect">
            <a:avLst/>
          </a:prstGeom>
          <a:noFill/>
          <a:ln>
            <a:solidFill>
              <a:schemeClr val="tx1"/>
            </a:solidFill>
          </a:ln>
        </p:spPr>
        <p:txBody>
          <a:bodyPr wrap="square" rtlCol="0">
            <a:spAutoFit/>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r>
              <a:rPr lang="zh-CN" altLang="en-US" dirty="0" smtClean="0"/>
              <a:t>第</a:t>
            </a:r>
            <a:endParaRPr lang="en-US" altLang="zh-CN" dirty="0" smtClean="0"/>
          </a:p>
          <a:p>
            <a:r>
              <a:rPr lang="zh-CN" altLang="en-US" dirty="0" smtClean="0"/>
              <a:t>一</a:t>
            </a:r>
            <a:endParaRPr lang="en-US" altLang="zh-CN" dirty="0" smtClean="0"/>
          </a:p>
          <a:p>
            <a:r>
              <a:rPr lang="zh-CN" altLang="en-US" dirty="0" smtClean="0"/>
              <a:t>天</a:t>
            </a:r>
            <a:endParaRPr lang="en-US" altLang="zh-CN" dirty="0" smtClean="0"/>
          </a:p>
          <a:p>
            <a:endParaRPr lang="en-US" dirty="0"/>
          </a:p>
          <a:p>
            <a:endParaRPr lang="en-US" dirty="0" smtClean="0"/>
          </a:p>
          <a:p>
            <a:endParaRPr lang="en-US" dirty="0"/>
          </a:p>
          <a:p>
            <a:endParaRPr lang="en-US" dirty="0" smtClean="0"/>
          </a:p>
          <a:p>
            <a:endParaRPr lang="en-US" dirty="0"/>
          </a:p>
        </p:txBody>
      </p:sp>
      <p:sp>
        <p:nvSpPr>
          <p:cNvPr id="5" name="TextBox 4"/>
          <p:cNvSpPr txBox="1"/>
          <p:nvPr/>
        </p:nvSpPr>
        <p:spPr>
          <a:xfrm>
            <a:off x="1600200" y="1676400"/>
            <a:ext cx="1371600" cy="369332"/>
          </a:xfrm>
          <a:prstGeom prst="rect">
            <a:avLst/>
          </a:prstGeom>
          <a:noFill/>
          <a:ln>
            <a:solidFill>
              <a:schemeClr val="tx1"/>
            </a:solidFill>
          </a:ln>
        </p:spPr>
        <p:txBody>
          <a:bodyPr wrap="square" rtlCol="0">
            <a:spAutoFit/>
          </a:bodyPr>
          <a:lstStyle/>
          <a:p>
            <a:r>
              <a:rPr lang="en-US" dirty="0" smtClean="0"/>
              <a:t>7:00-7:20</a:t>
            </a:r>
            <a:endParaRPr lang="en-US" dirty="0"/>
          </a:p>
        </p:txBody>
      </p:sp>
      <p:sp>
        <p:nvSpPr>
          <p:cNvPr id="6" name="TextBox 5"/>
          <p:cNvSpPr txBox="1"/>
          <p:nvPr/>
        </p:nvSpPr>
        <p:spPr>
          <a:xfrm>
            <a:off x="2971800" y="1676400"/>
            <a:ext cx="1143000" cy="369332"/>
          </a:xfrm>
          <a:prstGeom prst="rect">
            <a:avLst/>
          </a:prstGeom>
          <a:noFill/>
          <a:ln>
            <a:solidFill>
              <a:schemeClr val="tx1"/>
            </a:solidFill>
          </a:ln>
        </p:spPr>
        <p:txBody>
          <a:bodyPr wrap="square" rtlCol="0">
            <a:spAutoFit/>
          </a:bodyPr>
          <a:lstStyle/>
          <a:p>
            <a:r>
              <a:rPr lang="zh-CN" altLang="en-US" dirty="0" smtClean="0"/>
              <a:t>吃早饭</a:t>
            </a:r>
            <a:endParaRPr lang="en-US" dirty="0"/>
          </a:p>
        </p:txBody>
      </p:sp>
      <p:sp>
        <p:nvSpPr>
          <p:cNvPr id="7" name="TextBox 6"/>
          <p:cNvSpPr txBox="1"/>
          <p:nvPr/>
        </p:nvSpPr>
        <p:spPr>
          <a:xfrm>
            <a:off x="4114800" y="1676400"/>
            <a:ext cx="2286000" cy="369332"/>
          </a:xfrm>
          <a:prstGeom prst="rect">
            <a:avLst/>
          </a:prstGeom>
          <a:noFill/>
          <a:ln>
            <a:solidFill>
              <a:schemeClr val="tx1"/>
            </a:solidFill>
          </a:ln>
        </p:spPr>
        <p:txBody>
          <a:bodyPr wrap="square" rtlCol="0">
            <a:spAutoFit/>
          </a:bodyPr>
          <a:lstStyle/>
          <a:p>
            <a:r>
              <a:rPr lang="zh-CN" altLang="en-US" dirty="0" smtClean="0"/>
              <a:t>酒店</a:t>
            </a:r>
            <a:endParaRPr lang="en-US" dirty="0"/>
          </a:p>
        </p:txBody>
      </p:sp>
      <p:sp>
        <p:nvSpPr>
          <p:cNvPr id="8" name="TextBox 7"/>
          <p:cNvSpPr txBox="1"/>
          <p:nvPr/>
        </p:nvSpPr>
        <p:spPr>
          <a:xfrm>
            <a:off x="6400800" y="1676400"/>
            <a:ext cx="1143000" cy="369332"/>
          </a:xfrm>
          <a:prstGeom prst="rect">
            <a:avLst/>
          </a:prstGeom>
          <a:noFill/>
          <a:ln>
            <a:solidFill>
              <a:schemeClr val="tx1"/>
            </a:solidFill>
          </a:ln>
        </p:spPr>
        <p:txBody>
          <a:bodyPr wrap="square" rtlCol="0">
            <a:spAutoFit/>
          </a:bodyPr>
          <a:lstStyle/>
          <a:p>
            <a:r>
              <a:rPr lang="zh-CN" altLang="en-US" dirty="0" smtClean="0"/>
              <a:t>已付</a:t>
            </a:r>
            <a:endParaRPr lang="en-US" dirty="0"/>
          </a:p>
        </p:txBody>
      </p:sp>
      <p:sp>
        <p:nvSpPr>
          <p:cNvPr id="10" name="TextBox 9"/>
          <p:cNvSpPr txBox="1"/>
          <p:nvPr/>
        </p:nvSpPr>
        <p:spPr>
          <a:xfrm>
            <a:off x="1600200" y="3153728"/>
            <a:ext cx="1371600" cy="369332"/>
          </a:xfrm>
          <a:prstGeom prst="rect">
            <a:avLst/>
          </a:prstGeom>
          <a:noFill/>
          <a:ln>
            <a:solidFill>
              <a:schemeClr val="tx1"/>
            </a:solidFill>
          </a:ln>
        </p:spPr>
        <p:txBody>
          <a:bodyPr wrap="square" rtlCol="0">
            <a:spAutoFit/>
          </a:bodyPr>
          <a:lstStyle/>
          <a:p>
            <a:r>
              <a:rPr lang="en-US" dirty="0" smtClean="0"/>
              <a:t>12:00</a:t>
            </a:r>
            <a:r>
              <a:rPr lang="en-US" altLang="zh-CN" dirty="0" smtClean="0"/>
              <a:t>-12:10</a:t>
            </a:r>
            <a:endParaRPr lang="en-US" dirty="0"/>
          </a:p>
        </p:txBody>
      </p:sp>
      <p:sp>
        <p:nvSpPr>
          <p:cNvPr id="11" name="TextBox 10"/>
          <p:cNvSpPr txBox="1"/>
          <p:nvPr/>
        </p:nvSpPr>
        <p:spPr>
          <a:xfrm>
            <a:off x="2971800" y="3153728"/>
            <a:ext cx="1143000" cy="369332"/>
          </a:xfrm>
          <a:prstGeom prst="rect">
            <a:avLst/>
          </a:prstGeom>
          <a:noFill/>
          <a:ln>
            <a:solidFill>
              <a:schemeClr val="tx1"/>
            </a:solidFill>
          </a:ln>
        </p:spPr>
        <p:txBody>
          <a:bodyPr wrap="square" rtlCol="0">
            <a:spAutoFit/>
          </a:bodyPr>
          <a:lstStyle/>
          <a:p>
            <a:r>
              <a:rPr lang="zh-CN" altLang="en-US" dirty="0"/>
              <a:t>准备出发</a:t>
            </a:r>
            <a:endParaRPr lang="en-US" dirty="0"/>
          </a:p>
        </p:txBody>
      </p:sp>
      <p:sp>
        <p:nvSpPr>
          <p:cNvPr id="12" name="TextBox 11"/>
          <p:cNvSpPr txBox="1"/>
          <p:nvPr/>
        </p:nvSpPr>
        <p:spPr>
          <a:xfrm>
            <a:off x="4114800" y="3153728"/>
            <a:ext cx="2286000" cy="369332"/>
          </a:xfrm>
          <a:prstGeom prst="rect">
            <a:avLst/>
          </a:prstGeom>
          <a:noFill/>
          <a:ln>
            <a:solidFill>
              <a:schemeClr val="tx1"/>
            </a:solidFill>
          </a:ln>
        </p:spPr>
        <p:txBody>
          <a:bodyPr wrap="square" rtlCol="0">
            <a:spAutoFit/>
          </a:bodyPr>
          <a:lstStyle/>
          <a:p>
            <a:r>
              <a:rPr lang="zh-CN" altLang="en-US" dirty="0"/>
              <a:t>八达岭长</a:t>
            </a:r>
            <a:r>
              <a:rPr lang="zh-CN" altLang="en-US" dirty="0" smtClean="0"/>
              <a:t>城停车场</a:t>
            </a:r>
            <a:endParaRPr lang="en-US" dirty="0"/>
          </a:p>
        </p:txBody>
      </p:sp>
      <p:sp>
        <p:nvSpPr>
          <p:cNvPr id="13" name="TextBox 12"/>
          <p:cNvSpPr txBox="1"/>
          <p:nvPr/>
        </p:nvSpPr>
        <p:spPr>
          <a:xfrm>
            <a:off x="6400800" y="3153728"/>
            <a:ext cx="1143000" cy="369332"/>
          </a:xfrm>
          <a:prstGeom prst="rect">
            <a:avLst/>
          </a:prstGeom>
          <a:noFill/>
          <a:ln>
            <a:solidFill>
              <a:schemeClr val="tx1"/>
            </a:solidFill>
          </a:ln>
        </p:spPr>
        <p:txBody>
          <a:bodyPr wrap="square" rtlCol="0">
            <a:spAutoFit/>
          </a:bodyPr>
          <a:lstStyle/>
          <a:p>
            <a:endParaRPr lang="en-US" dirty="0"/>
          </a:p>
        </p:txBody>
      </p:sp>
      <p:sp>
        <p:nvSpPr>
          <p:cNvPr id="14" name="TextBox 13"/>
          <p:cNvSpPr txBox="1"/>
          <p:nvPr/>
        </p:nvSpPr>
        <p:spPr>
          <a:xfrm>
            <a:off x="1600200" y="4980622"/>
            <a:ext cx="1371600" cy="369332"/>
          </a:xfrm>
          <a:prstGeom prst="rect">
            <a:avLst/>
          </a:prstGeom>
          <a:noFill/>
          <a:ln>
            <a:solidFill>
              <a:schemeClr val="tx1"/>
            </a:solidFill>
          </a:ln>
        </p:spPr>
        <p:txBody>
          <a:bodyPr wrap="square" rtlCol="0">
            <a:spAutoFit/>
          </a:bodyPr>
          <a:lstStyle/>
          <a:p>
            <a:endParaRPr lang="en-US" dirty="0"/>
          </a:p>
        </p:txBody>
      </p:sp>
      <p:sp>
        <p:nvSpPr>
          <p:cNvPr id="15" name="TextBox 14"/>
          <p:cNvSpPr txBox="1"/>
          <p:nvPr/>
        </p:nvSpPr>
        <p:spPr>
          <a:xfrm>
            <a:off x="2971800" y="4980622"/>
            <a:ext cx="1143000" cy="369332"/>
          </a:xfrm>
          <a:prstGeom prst="rect">
            <a:avLst/>
          </a:prstGeom>
          <a:noFill/>
          <a:ln>
            <a:solidFill>
              <a:schemeClr val="tx1"/>
            </a:solidFill>
          </a:ln>
        </p:spPr>
        <p:txBody>
          <a:bodyPr wrap="square" rtlCol="0">
            <a:spAutoFit/>
          </a:bodyPr>
          <a:lstStyle/>
          <a:p>
            <a:r>
              <a:rPr lang="zh-CN" altLang="en-US" dirty="0" smtClean="0"/>
              <a:t>吃晚饭</a:t>
            </a:r>
            <a:endParaRPr lang="en-US" dirty="0"/>
          </a:p>
        </p:txBody>
      </p:sp>
      <p:sp>
        <p:nvSpPr>
          <p:cNvPr id="16" name="TextBox 15"/>
          <p:cNvSpPr txBox="1"/>
          <p:nvPr/>
        </p:nvSpPr>
        <p:spPr>
          <a:xfrm>
            <a:off x="4114800" y="4980622"/>
            <a:ext cx="2286000" cy="369332"/>
          </a:xfrm>
          <a:prstGeom prst="rect">
            <a:avLst/>
          </a:prstGeom>
          <a:noFill/>
          <a:ln>
            <a:solidFill>
              <a:schemeClr val="tx1"/>
            </a:solidFill>
          </a:ln>
        </p:spPr>
        <p:txBody>
          <a:bodyPr wrap="square" rtlCol="0">
            <a:spAutoFit/>
          </a:bodyPr>
          <a:lstStyle/>
          <a:p>
            <a:r>
              <a:rPr lang="zh-CN" altLang="en-US" dirty="0"/>
              <a:t>全聚</a:t>
            </a:r>
            <a:r>
              <a:rPr lang="zh-CN" altLang="en-US" dirty="0" smtClean="0"/>
              <a:t>德烤鸭店</a:t>
            </a:r>
            <a:endParaRPr lang="en-US" dirty="0"/>
          </a:p>
        </p:txBody>
      </p:sp>
      <p:sp>
        <p:nvSpPr>
          <p:cNvPr id="17" name="TextBox 16"/>
          <p:cNvSpPr txBox="1"/>
          <p:nvPr/>
        </p:nvSpPr>
        <p:spPr>
          <a:xfrm>
            <a:off x="6400800" y="4980622"/>
            <a:ext cx="1143000" cy="369332"/>
          </a:xfrm>
          <a:prstGeom prst="rect">
            <a:avLst/>
          </a:prstGeom>
          <a:noFill/>
          <a:ln>
            <a:solidFill>
              <a:schemeClr val="tx1"/>
            </a:solidFill>
          </a:ln>
        </p:spPr>
        <p:txBody>
          <a:bodyPr wrap="square" rtlCol="0">
            <a:spAutoFit/>
          </a:bodyPr>
          <a:lstStyle/>
          <a:p>
            <a:r>
              <a:rPr lang="zh-CN" altLang="en-US" dirty="0" smtClean="0"/>
              <a:t>自负</a:t>
            </a:r>
            <a:endParaRPr lang="en-US" dirty="0"/>
          </a:p>
        </p:txBody>
      </p:sp>
      <p:sp>
        <p:nvSpPr>
          <p:cNvPr id="18" name="TextBox 17"/>
          <p:cNvSpPr txBox="1"/>
          <p:nvPr/>
        </p:nvSpPr>
        <p:spPr>
          <a:xfrm>
            <a:off x="1600200" y="2045732"/>
            <a:ext cx="1371600" cy="369332"/>
          </a:xfrm>
          <a:prstGeom prst="rect">
            <a:avLst/>
          </a:prstGeom>
          <a:noFill/>
          <a:ln>
            <a:solidFill>
              <a:schemeClr val="tx1"/>
            </a:solidFill>
          </a:ln>
        </p:spPr>
        <p:txBody>
          <a:bodyPr wrap="square" rtlCol="0">
            <a:spAutoFit/>
          </a:bodyPr>
          <a:lstStyle/>
          <a:p>
            <a:r>
              <a:rPr lang="en-US" dirty="0" smtClean="0"/>
              <a:t>7:20-7:30</a:t>
            </a:r>
            <a:endParaRPr lang="en-US" dirty="0"/>
          </a:p>
        </p:txBody>
      </p:sp>
      <p:sp>
        <p:nvSpPr>
          <p:cNvPr id="19" name="TextBox 18"/>
          <p:cNvSpPr txBox="1"/>
          <p:nvPr/>
        </p:nvSpPr>
        <p:spPr>
          <a:xfrm>
            <a:off x="2971800" y="2045732"/>
            <a:ext cx="1143000" cy="369332"/>
          </a:xfrm>
          <a:prstGeom prst="rect">
            <a:avLst/>
          </a:prstGeom>
          <a:noFill/>
          <a:ln>
            <a:solidFill>
              <a:schemeClr val="tx1"/>
            </a:solidFill>
          </a:ln>
        </p:spPr>
        <p:txBody>
          <a:bodyPr wrap="square" rtlCol="0">
            <a:spAutoFit/>
          </a:bodyPr>
          <a:lstStyle/>
          <a:p>
            <a:r>
              <a:rPr lang="zh-CN" altLang="en-US" dirty="0"/>
              <a:t>准备出发</a:t>
            </a:r>
            <a:endParaRPr lang="en-US" dirty="0"/>
          </a:p>
        </p:txBody>
      </p:sp>
      <p:sp>
        <p:nvSpPr>
          <p:cNvPr id="20" name="TextBox 19"/>
          <p:cNvSpPr txBox="1"/>
          <p:nvPr/>
        </p:nvSpPr>
        <p:spPr>
          <a:xfrm>
            <a:off x="4114800" y="2045732"/>
            <a:ext cx="2286000" cy="369332"/>
          </a:xfrm>
          <a:prstGeom prst="rect">
            <a:avLst/>
          </a:prstGeom>
          <a:noFill/>
          <a:ln>
            <a:solidFill>
              <a:schemeClr val="tx1"/>
            </a:solidFill>
          </a:ln>
        </p:spPr>
        <p:txBody>
          <a:bodyPr wrap="square" rtlCol="0">
            <a:spAutoFit/>
          </a:bodyPr>
          <a:lstStyle/>
          <a:p>
            <a:r>
              <a:rPr lang="zh-CN" altLang="en-US" dirty="0" smtClean="0"/>
              <a:t>酒店 停车场</a:t>
            </a:r>
            <a:endParaRPr lang="en-US" dirty="0"/>
          </a:p>
        </p:txBody>
      </p:sp>
      <p:sp>
        <p:nvSpPr>
          <p:cNvPr id="21" name="TextBox 20"/>
          <p:cNvSpPr txBox="1"/>
          <p:nvPr/>
        </p:nvSpPr>
        <p:spPr>
          <a:xfrm>
            <a:off x="6400800" y="2045732"/>
            <a:ext cx="1143000" cy="369332"/>
          </a:xfrm>
          <a:prstGeom prst="rect">
            <a:avLst/>
          </a:prstGeom>
          <a:noFill/>
          <a:ln>
            <a:solidFill>
              <a:schemeClr val="tx1"/>
            </a:solidFill>
          </a:ln>
        </p:spPr>
        <p:txBody>
          <a:bodyPr wrap="square" rtlCol="0">
            <a:spAutoFit/>
          </a:bodyPr>
          <a:lstStyle/>
          <a:p>
            <a:endParaRPr lang="en-US" dirty="0"/>
          </a:p>
        </p:txBody>
      </p:sp>
      <p:sp>
        <p:nvSpPr>
          <p:cNvPr id="22" name="TextBox 21"/>
          <p:cNvSpPr txBox="1"/>
          <p:nvPr/>
        </p:nvSpPr>
        <p:spPr>
          <a:xfrm>
            <a:off x="1600200" y="2415064"/>
            <a:ext cx="1371600" cy="369332"/>
          </a:xfrm>
          <a:prstGeom prst="rect">
            <a:avLst/>
          </a:prstGeom>
          <a:noFill/>
          <a:ln>
            <a:solidFill>
              <a:schemeClr val="tx1"/>
            </a:solidFill>
          </a:ln>
        </p:spPr>
        <p:txBody>
          <a:bodyPr wrap="square" rtlCol="0">
            <a:spAutoFit/>
          </a:bodyPr>
          <a:lstStyle/>
          <a:p>
            <a:r>
              <a:rPr lang="en-US" dirty="0" smtClean="0"/>
              <a:t>7:30-9:00</a:t>
            </a:r>
            <a:endParaRPr lang="en-US" dirty="0"/>
          </a:p>
        </p:txBody>
      </p:sp>
      <p:sp>
        <p:nvSpPr>
          <p:cNvPr id="23" name="TextBox 22"/>
          <p:cNvSpPr txBox="1"/>
          <p:nvPr/>
        </p:nvSpPr>
        <p:spPr>
          <a:xfrm>
            <a:off x="2971800" y="2415064"/>
            <a:ext cx="1143000" cy="369332"/>
          </a:xfrm>
          <a:prstGeom prst="rect">
            <a:avLst/>
          </a:prstGeom>
          <a:noFill/>
          <a:ln>
            <a:solidFill>
              <a:schemeClr val="tx1"/>
            </a:solidFill>
          </a:ln>
        </p:spPr>
        <p:txBody>
          <a:bodyPr wrap="square" rtlCol="0">
            <a:spAutoFit/>
          </a:bodyPr>
          <a:lstStyle/>
          <a:p>
            <a:r>
              <a:rPr lang="zh-CN" altLang="en-US" sz="1200" dirty="0" smtClean="0"/>
              <a:t>去八达岭长城</a:t>
            </a:r>
            <a:endParaRPr lang="en-US" altLang="zh-CN" sz="700" dirty="0" smtClean="0"/>
          </a:p>
          <a:p>
            <a:endParaRPr lang="en-US" altLang="zh-CN" sz="600" dirty="0" smtClean="0"/>
          </a:p>
        </p:txBody>
      </p:sp>
      <p:sp>
        <p:nvSpPr>
          <p:cNvPr id="24" name="TextBox 23"/>
          <p:cNvSpPr txBox="1"/>
          <p:nvPr/>
        </p:nvSpPr>
        <p:spPr>
          <a:xfrm>
            <a:off x="4114800" y="2415064"/>
            <a:ext cx="2286000" cy="369332"/>
          </a:xfrm>
          <a:prstGeom prst="rect">
            <a:avLst/>
          </a:prstGeom>
          <a:noFill/>
          <a:ln>
            <a:solidFill>
              <a:schemeClr val="tx1"/>
            </a:solidFill>
          </a:ln>
        </p:spPr>
        <p:txBody>
          <a:bodyPr wrap="square" rtlCol="0">
            <a:spAutoFit/>
          </a:bodyPr>
          <a:lstStyle/>
          <a:p>
            <a:endParaRPr lang="en-US" dirty="0"/>
          </a:p>
        </p:txBody>
      </p:sp>
      <p:sp>
        <p:nvSpPr>
          <p:cNvPr id="25" name="TextBox 24"/>
          <p:cNvSpPr txBox="1"/>
          <p:nvPr/>
        </p:nvSpPr>
        <p:spPr>
          <a:xfrm>
            <a:off x="6400800" y="2415064"/>
            <a:ext cx="1143000" cy="369332"/>
          </a:xfrm>
          <a:prstGeom prst="rect">
            <a:avLst/>
          </a:prstGeom>
          <a:noFill/>
          <a:ln>
            <a:solidFill>
              <a:schemeClr val="tx1"/>
            </a:solidFill>
          </a:ln>
        </p:spPr>
        <p:txBody>
          <a:bodyPr wrap="square" rtlCol="0">
            <a:spAutoFit/>
          </a:bodyPr>
          <a:lstStyle/>
          <a:p>
            <a:r>
              <a:rPr lang="zh-CN" altLang="en-US" dirty="0" smtClean="0"/>
              <a:t>已付</a:t>
            </a:r>
            <a:endParaRPr lang="en-US" dirty="0"/>
          </a:p>
        </p:txBody>
      </p:sp>
      <p:sp>
        <p:nvSpPr>
          <p:cNvPr id="26" name="TextBox 25"/>
          <p:cNvSpPr txBox="1"/>
          <p:nvPr/>
        </p:nvSpPr>
        <p:spPr>
          <a:xfrm>
            <a:off x="1600200" y="2784396"/>
            <a:ext cx="1371600" cy="369332"/>
          </a:xfrm>
          <a:prstGeom prst="rect">
            <a:avLst/>
          </a:prstGeom>
          <a:noFill/>
          <a:ln>
            <a:solidFill>
              <a:schemeClr val="tx1"/>
            </a:solidFill>
          </a:ln>
        </p:spPr>
        <p:txBody>
          <a:bodyPr wrap="square" rtlCol="0">
            <a:spAutoFit/>
          </a:bodyPr>
          <a:lstStyle/>
          <a:p>
            <a:r>
              <a:rPr lang="en-US" dirty="0" smtClean="0">
                <a:solidFill>
                  <a:srgbClr val="FF0066"/>
                </a:solidFill>
              </a:rPr>
              <a:t>9:00</a:t>
            </a:r>
            <a:r>
              <a:rPr lang="en-US" altLang="zh-CN" dirty="0">
                <a:solidFill>
                  <a:srgbClr val="FF0066"/>
                </a:solidFill>
              </a:rPr>
              <a:t>-</a:t>
            </a:r>
            <a:r>
              <a:rPr lang="en-US" altLang="zh-CN" dirty="0" smtClean="0">
                <a:solidFill>
                  <a:srgbClr val="FF0066"/>
                </a:solidFill>
              </a:rPr>
              <a:t>12:00</a:t>
            </a:r>
            <a:endParaRPr lang="en-US" dirty="0">
              <a:solidFill>
                <a:srgbClr val="FF0066"/>
              </a:solidFill>
            </a:endParaRPr>
          </a:p>
        </p:txBody>
      </p:sp>
      <p:sp>
        <p:nvSpPr>
          <p:cNvPr id="27" name="TextBox 26"/>
          <p:cNvSpPr txBox="1"/>
          <p:nvPr/>
        </p:nvSpPr>
        <p:spPr>
          <a:xfrm>
            <a:off x="2971800" y="2784396"/>
            <a:ext cx="1143000" cy="369332"/>
          </a:xfrm>
          <a:prstGeom prst="rect">
            <a:avLst/>
          </a:prstGeom>
          <a:noFill/>
          <a:ln>
            <a:solidFill>
              <a:schemeClr val="tx1"/>
            </a:solidFill>
          </a:ln>
        </p:spPr>
        <p:txBody>
          <a:bodyPr wrap="square" rtlCol="0">
            <a:spAutoFit/>
          </a:bodyPr>
          <a:lstStyle/>
          <a:p>
            <a:r>
              <a:rPr lang="zh-CN" altLang="en-US" dirty="0" smtClean="0"/>
              <a:t>游览</a:t>
            </a:r>
            <a:endParaRPr lang="en-US" dirty="0"/>
          </a:p>
        </p:txBody>
      </p:sp>
      <p:sp>
        <p:nvSpPr>
          <p:cNvPr id="28" name="TextBox 27"/>
          <p:cNvSpPr txBox="1"/>
          <p:nvPr/>
        </p:nvSpPr>
        <p:spPr>
          <a:xfrm>
            <a:off x="4114800" y="2784396"/>
            <a:ext cx="2286000" cy="369332"/>
          </a:xfrm>
          <a:prstGeom prst="rect">
            <a:avLst/>
          </a:prstGeom>
          <a:noFill/>
          <a:ln>
            <a:solidFill>
              <a:schemeClr val="tx1"/>
            </a:solidFill>
          </a:ln>
        </p:spPr>
        <p:txBody>
          <a:bodyPr wrap="square" rtlCol="0">
            <a:spAutoFit/>
          </a:bodyPr>
          <a:lstStyle/>
          <a:p>
            <a:r>
              <a:rPr lang="zh-CN" altLang="en-US" dirty="0" smtClean="0"/>
              <a:t>八达岭长城</a:t>
            </a:r>
            <a:endParaRPr lang="en-US" dirty="0"/>
          </a:p>
        </p:txBody>
      </p:sp>
      <p:sp>
        <p:nvSpPr>
          <p:cNvPr id="29" name="TextBox 28"/>
          <p:cNvSpPr txBox="1"/>
          <p:nvPr/>
        </p:nvSpPr>
        <p:spPr>
          <a:xfrm>
            <a:off x="6400800" y="2784396"/>
            <a:ext cx="1143000" cy="369332"/>
          </a:xfrm>
          <a:prstGeom prst="rect">
            <a:avLst/>
          </a:prstGeom>
          <a:noFill/>
          <a:ln>
            <a:solidFill>
              <a:schemeClr val="tx1"/>
            </a:solidFill>
          </a:ln>
        </p:spPr>
        <p:txBody>
          <a:bodyPr wrap="square" rtlCol="0">
            <a:spAutoFit/>
          </a:bodyPr>
          <a:lstStyle/>
          <a:p>
            <a:r>
              <a:rPr lang="zh-CN" altLang="en-US" dirty="0" smtClean="0"/>
              <a:t>门票</a:t>
            </a:r>
            <a:endParaRPr lang="en-US" dirty="0"/>
          </a:p>
        </p:txBody>
      </p:sp>
      <p:sp>
        <p:nvSpPr>
          <p:cNvPr id="30" name="TextBox 29"/>
          <p:cNvSpPr txBox="1"/>
          <p:nvPr/>
        </p:nvSpPr>
        <p:spPr>
          <a:xfrm>
            <a:off x="1600200" y="3531870"/>
            <a:ext cx="1371600" cy="369332"/>
          </a:xfrm>
          <a:prstGeom prst="rect">
            <a:avLst/>
          </a:prstGeom>
          <a:noFill/>
          <a:ln>
            <a:solidFill>
              <a:schemeClr val="tx1"/>
            </a:solidFill>
          </a:ln>
        </p:spPr>
        <p:txBody>
          <a:bodyPr wrap="square" rtlCol="0">
            <a:spAutoFit/>
          </a:bodyPr>
          <a:lstStyle/>
          <a:p>
            <a:r>
              <a:rPr lang="en-US" dirty="0" smtClean="0"/>
              <a:t>12:10</a:t>
            </a:r>
            <a:r>
              <a:rPr lang="en-US" altLang="zh-CN" dirty="0" smtClean="0"/>
              <a:t>-1</a:t>
            </a:r>
            <a:r>
              <a:rPr lang="en-US" altLang="zh-CN" dirty="0"/>
              <a:t>:</a:t>
            </a:r>
            <a:r>
              <a:rPr lang="en-US" altLang="zh-CN" dirty="0" smtClean="0"/>
              <a:t>50</a:t>
            </a:r>
            <a:endParaRPr lang="en-US" dirty="0"/>
          </a:p>
        </p:txBody>
      </p:sp>
      <p:sp>
        <p:nvSpPr>
          <p:cNvPr id="31" name="TextBox 30"/>
          <p:cNvSpPr txBox="1"/>
          <p:nvPr/>
        </p:nvSpPr>
        <p:spPr>
          <a:xfrm>
            <a:off x="2971800" y="3531870"/>
            <a:ext cx="1003701" cy="369332"/>
          </a:xfrm>
          <a:prstGeom prst="rect">
            <a:avLst/>
          </a:prstGeom>
          <a:noFill/>
          <a:ln>
            <a:solidFill>
              <a:schemeClr val="tx1"/>
            </a:solidFill>
          </a:ln>
        </p:spPr>
        <p:txBody>
          <a:bodyPr wrap="square" rtlCol="0">
            <a:spAutoFit/>
          </a:bodyPr>
          <a:lstStyle/>
          <a:p>
            <a:r>
              <a:rPr lang="zh-CN" altLang="en-US" dirty="0" smtClean="0"/>
              <a:t>去故宫</a:t>
            </a:r>
            <a:endParaRPr lang="en-US" dirty="0"/>
          </a:p>
        </p:txBody>
      </p:sp>
      <p:sp>
        <p:nvSpPr>
          <p:cNvPr id="32" name="TextBox 31"/>
          <p:cNvSpPr txBox="1"/>
          <p:nvPr/>
        </p:nvSpPr>
        <p:spPr>
          <a:xfrm>
            <a:off x="4114800" y="3531870"/>
            <a:ext cx="2286000" cy="369332"/>
          </a:xfrm>
          <a:prstGeom prst="rect">
            <a:avLst/>
          </a:prstGeom>
          <a:noFill/>
          <a:ln>
            <a:solidFill>
              <a:schemeClr val="tx1"/>
            </a:solidFill>
          </a:ln>
        </p:spPr>
        <p:txBody>
          <a:bodyPr wrap="square" rtlCol="0">
            <a:spAutoFit/>
          </a:bodyPr>
          <a:lstStyle/>
          <a:p>
            <a:endParaRPr lang="en-US" dirty="0"/>
          </a:p>
        </p:txBody>
      </p:sp>
      <p:sp>
        <p:nvSpPr>
          <p:cNvPr id="33" name="TextBox 32"/>
          <p:cNvSpPr txBox="1"/>
          <p:nvPr/>
        </p:nvSpPr>
        <p:spPr>
          <a:xfrm>
            <a:off x="6400800" y="3531870"/>
            <a:ext cx="1143000" cy="369332"/>
          </a:xfrm>
          <a:prstGeom prst="rect">
            <a:avLst/>
          </a:prstGeom>
          <a:noFill/>
          <a:ln>
            <a:solidFill>
              <a:schemeClr val="tx1"/>
            </a:solidFill>
          </a:ln>
        </p:spPr>
        <p:txBody>
          <a:bodyPr wrap="square" rtlCol="0">
            <a:spAutoFit/>
          </a:bodyPr>
          <a:lstStyle/>
          <a:p>
            <a:endParaRPr lang="en-US" dirty="0"/>
          </a:p>
        </p:txBody>
      </p:sp>
      <p:sp>
        <p:nvSpPr>
          <p:cNvPr id="51" name="TextBox 50"/>
          <p:cNvSpPr txBox="1"/>
          <p:nvPr/>
        </p:nvSpPr>
        <p:spPr>
          <a:xfrm>
            <a:off x="1595437" y="3894058"/>
            <a:ext cx="1371600" cy="369332"/>
          </a:xfrm>
          <a:prstGeom prst="rect">
            <a:avLst/>
          </a:prstGeom>
          <a:noFill/>
          <a:ln>
            <a:solidFill>
              <a:schemeClr val="tx1"/>
            </a:solidFill>
          </a:ln>
        </p:spPr>
        <p:txBody>
          <a:bodyPr wrap="square" rtlCol="0">
            <a:spAutoFit/>
          </a:bodyPr>
          <a:lstStyle/>
          <a:p>
            <a:r>
              <a:rPr lang="en-US" dirty="0" smtClean="0"/>
              <a:t>1:50</a:t>
            </a:r>
            <a:r>
              <a:rPr lang="en-US" altLang="zh-CN" dirty="0" smtClean="0"/>
              <a:t>-</a:t>
            </a:r>
            <a:endParaRPr lang="en-US" dirty="0"/>
          </a:p>
        </p:txBody>
      </p:sp>
      <p:sp>
        <p:nvSpPr>
          <p:cNvPr id="52" name="TextBox 51"/>
          <p:cNvSpPr txBox="1"/>
          <p:nvPr/>
        </p:nvSpPr>
        <p:spPr>
          <a:xfrm>
            <a:off x="2967037" y="3894058"/>
            <a:ext cx="1143000" cy="369332"/>
          </a:xfrm>
          <a:prstGeom prst="rect">
            <a:avLst/>
          </a:prstGeom>
          <a:noFill/>
          <a:ln>
            <a:solidFill>
              <a:schemeClr val="tx1"/>
            </a:solidFill>
          </a:ln>
        </p:spPr>
        <p:txBody>
          <a:bodyPr wrap="square" rtlCol="0">
            <a:spAutoFit/>
          </a:bodyPr>
          <a:lstStyle/>
          <a:p>
            <a:r>
              <a:rPr lang="zh-CN" altLang="en-US" dirty="0"/>
              <a:t>游览</a:t>
            </a:r>
            <a:endParaRPr lang="en-US" dirty="0"/>
          </a:p>
        </p:txBody>
      </p:sp>
      <p:sp>
        <p:nvSpPr>
          <p:cNvPr id="53" name="TextBox 52"/>
          <p:cNvSpPr txBox="1"/>
          <p:nvPr/>
        </p:nvSpPr>
        <p:spPr>
          <a:xfrm>
            <a:off x="4110037" y="3894058"/>
            <a:ext cx="2286000" cy="369332"/>
          </a:xfrm>
          <a:prstGeom prst="rect">
            <a:avLst/>
          </a:prstGeom>
          <a:noFill/>
          <a:ln>
            <a:solidFill>
              <a:schemeClr val="tx1"/>
            </a:solidFill>
          </a:ln>
        </p:spPr>
        <p:txBody>
          <a:bodyPr wrap="square" rtlCol="0">
            <a:spAutoFit/>
          </a:bodyPr>
          <a:lstStyle/>
          <a:p>
            <a:r>
              <a:rPr lang="zh-CN" altLang="en-US" dirty="0" smtClean="0"/>
              <a:t>故宫</a:t>
            </a:r>
            <a:endParaRPr lang="en-US" dirty="0"/>
          </a:p>
        </p:txBody>
      </p:sp>
      <p:sp>
        <p:nvSpPr>
          <p:cNvPr id="54" name="TextBox 53"/>
          <p:cNvSpPr txBox="1"/>
          <p:nvPr/>
        </p:nvSpPr>
        <p:spPr>
          <a:xfrm>
            <a:off x="6396037" y="3894058"/>
            <a:ext cx="1143000" cy="369332"/>
          </a:xfrm>
          <a:prstGeom prst="rect">
            <a:avLst/>
          </a:prstGeom>
          <a:noFill/>
          <a:ln>
            <a:solidFill>
              <a:schemeClr val="tx1"/>
            </a:solidFill>
          </a:ln>
        </p:spPr>
        <p:txBody>
          <a:bodyPr wrap="square" rtlCol="0">
            <a:spAutoFit/>
          </a:bodyPr>
          <a:lstStyle/>
          <a:p>
            <a:r>
              <a:rPr lang="zh-CN" altLang="en-US" dirty="0"/>
              <a:t>门票</a:t>
            </a:r>
            <a:endParaRPr lang="en-US" dirty="0"/>
          </a:p>
        </p:txBody>
      </p:sp>
      <p:sp>
        <p:nvSpPr>
          <p:cNvPr id="55" name="TextBox 54"/>
          <p:cNvSpPr txBox="1"/>
          <p:nvPr/>
        </p:nvSpPr>
        <p:spPr>
          <a:xfrm>
            <a:off x="1569249" y="4256246"/>
            <a:ext cx="1402551" cy="369332"/>
          </a:xfrm>
          <a:prstGeom prst="rect">
            <a:avLst/>
          </a:prstGeom>
          <a:noFill/>
          <a:ln>
            <a:solidFill>
              <a:schemeClr val="tx1"/>
            </a:solidFill>
          </a:ln>
        </p:spPr>
        <p:txBody>
          <a:bodyPr wrap="square" rtlCol="0">
            <a:spAutoFit/>
          </a:bodyPr>
          <a:lstStyle/>
          <a:p>
            <a:endParaRPr lang="en-US" dirty="0"/>
          </a:p>
        </p:txBody>
      </p:sp>
      <p:sp>
        <p:nvSpPr>
          <p:cNvPr id="56" name="TextBox 55"/>
          <p:cNvSpPr txBox="1"/>
          <p:nvPr/>
        </p:nvSpPr>
        <p:spPr>
          <a:xfrm>
            <a:off x="2971800" y="4256246"/>
            <a:ext cx="1143000" cy="369332"/>
          </a:xfrm>
          <a:prstGeom prst="rect">
            <a:avLst/>
          </a:prstGeom>
          <a:noFill/>
          <a:ln>
            <a:solidFill>
              <a:schemeClr val="tx1"/>
            </a:solidFill>
          </a:ln>
        </p:spPr>
        <p:txBody>
          <a:bodyPr wrap="square" rtlCol="0">
            <a:spAutoFit/>
          </a:bodyPr>
          <a:lstStyle/>
          <a:p>
            <a:r>
              <a:rPr lang="zh-CN" altLang="en-US" dirty="0"/>
              <a:t>准备出发</a:t>
            </a:r>
            <a:endParaRPr lang="en-US" altLang="zh-CN" sz="2000" dirty="0" smtClean="0"/>
          </a:p>
        </p:txBody>
      </p:sp>
      <p:sp>
        <p:nvSpPr>
          <p:cNvPr id="57" name="TextBox 56"/>
          <p:cNvSpPr txBox="1"/>
          <p:nvPr/>
        </p:nvSpPr>
        <p:spPr>
          <a:xfrm>
            <a:off x="4114800" y="4256246"/>
            <a:ext cx="2286000" cy="369332"/>
          </a:xfrm>
          <a:prstGeom prst="rect">
            <a:avLst/>
          </a:prstGeom>
          <a:noFill/>
          <a:ln>
            <a:solidFill>
              <a:schemeClr val="tx1"/>
            </a:solidFill>
          </a:ln>
        </p:spPr>
        <p:txBody>
          <a:bodyPr wrap="square" rtlCol="0">
            <a:spAutoFit/>
          </a:bodyPr>
          <a:lstStyle/>
          <a:p>
            <a:r>
              <a:rPr lang="zh-CN" altLang="en-US" dirty="0" smtClean="0"/>
              <a:t>故宫停车场</a:t>
            </a:r>
            <a:endParaRPr lang="en-US" dirty="0"/>
          </a:p>
        </p:txBody>
      </p:sp>
      <p:sp>
        <p:nvSpPr>
          <p:cNvPr id="58" name="TextBox 57"/>
          <p:cNvSpPr txBox="1"/>
          <p:nvPr/>
        </p:nvSpPr>
        <p:spPr>
          <a:xfrm>
            <a:off x="6400800" y="4256246"/>
            <a:ext cx="1143000" cy="369332"/>
          </a:xfrm>
          <a:prstGeom prst="rect">
            <a:avLst/>
          </a:prstGeom>
          <a:noFill/>
          <a:ln>
            <a:solidFill>
              <a:schemeClr val="tx1"/>
            </a:solidFill>
          </a:ln>
        </p:spPr>
        <p:txBody>
          <a:bodyPr wrap="square" rtlCol="0">
            <a:spAutoFit/>
          </a:bodyPr>
          <a:lstStyle/>
          <a:p>
            <a:endParaRPr lang="en-US" dirty="0"/>
          </a:p>
        </p:txBody>
      </p:sp>
      <p:sp>
        <p:nvSpPr>
          <p:cNvPr id="59" name="TextBox 58"/>
          <p:cNvSpPr txBox="1"/>
          <p:nvPr/>
        </p:nvSpPr>
        <p:spPr>
          <a:xfrm>
            <a:off x="1595438" y="4623316"/>
            <a:ext cx="1381123" cy="369332"/>
          </a:xfrm>
          <a:prstGeom prst="rect">
            <a:avLst/>
          </a:prstGeom>
          <a:noFill/>
          <a:ln>
            <a:solidFill>
              <a:schemeClr val="tx1"/>
            </a:solidFill>
          </a:ln>
        </p:spPr>
        <p:txBody>
          <a:bodyPr wrap="square" rtlCol="0">
            <a:spAutoFit/>
          </a:bodyPr>
          <a:lstStyle/>
          <a:p>
            <a:endParaRPr lang="en-US" dirty="0"/>
          </a:p>
        </p:txBody>
      </p:sp>
      <p:sp>
        <p:nvSpPr>
          <p:cNvPr id="60" name="TextBox 59"/>
          <p:cNvSpPr txBox="1"/>
          <p:nvPr/>
        </p:nvSpPr>
        <p:spPr>
          <a:xfrm>
            <a:off x="2974176" y="4623316"/>
            <a:ext cx="1143003" cy="369332"/>
          </a:xfrm>
          <a:prstGeom prst="rect">
            <a:avLst/>
          </a:prstGeom>
          <a:noFill/>
          <a:ln>
            <a:solidFill>
              <a:schemeClr val="tx1"/>
            </a:solidFill>
          </a:ln>
        </p:spPr>
        <p:txBody>
          <a:bodyPr wrap="square" rtlCol="0">
            <a:spAutoFit/>
          </a:bodyPr>
          <a:lstStyle/>
          <a:p>
            <a:r>
              <a:rPr lang="zh-CN" altLang="en-US" dirty="0" smtClean="0"/>
              <a:t>回酒店</a:t>
            </a:r>
            <a:endParaRPr lang="en-US" altLang="zh-CN" sz="2000" dirty="0" smtClean="0"/>
          </a:p>
        </p:txBody>
      </p:sp>
      <p:sp>
        <p:nvSpPr>
          <p:cNvPr id="61" name="TextBox 60"/>
          <p:cNvSpPr txBox="1"/>
          <p:nvPr/>
        </p:nvSpPr>
        <p:spPr>
          <a:xfrm>
            <a:off x="4119563" y="4623316"/>
            <a:ext cx="2286000" cy="369332"/>
          </a:xfrm>
          <a:prstGeom prst="rect">
            <a:avLst/>
          </a:prstGeom>
          <a:noFill/>
          <a:ln>
            <a:solidFill>
              <a:schemeClr val="tx1"/>
            </a:solidFill>
          </a:ln>
        </p:spPr>
        <p:txBody>
          <a:bodyPr wrap="square" rtlCol="0">
            <a:spAutoFit/>
          </a:bodyPr>
          <a:lstStyle/>
          <a:p>
            <a:endParaRPr lang="en-US" dirty="0"/>
          </a:p>
        </p:txBody>
      </p:sp>
      <p:sp>
        <p:nvSpPr>
          <p:cNvPr id="63" name="TextBox 62"/>
          <p:cNvSpPr txBox="1"/>
          <p:nvPr/>
        </p:nvSpPr>
        <p:spPr>
          <a:xfrm>
            <a:off x="6396037" y="4623316"/>
            <a:ext cx="1143000" cy="369332"/>
          </a:xfrm>
          <a:prstGeom prst="rect">
            <a:avLst/>
          </a:prstGeom>
          <a:noFill/>
          <a:ln>
            <a:solidFill>
              <a:schemeClr val="tx1"/>
            </a:solidFill>
          </a:ln>
        </p:spPr>
        <p:txBody>
          <a:bodyPr wrap="square" rtlCol="0">
            <a:spAutoFit/>
          </a:bodyPr>
          <a:lstStyle/>
          <a:p>
            <a:r>
              <a:rPr lang="zh-CN" altLang="en-US" dirty="0" smtClean="0"/>
              <a:t>已付</a:t>
            </a:r>
            <a:endParaRPr lang="en-US" dirty="0"/>
          </a:p>
        </p:txBody>
      </p:sp>
      <p:sp>
        <p:nvSpPr>
          <p:cNvPr id="64" name="TextBox 63"/>
          <p:cNvSpPr txBox="1"/>
          <p:nvPr/>
        </p:nvSpPr>
        <p:spPr>
          <a:xfrm>
            <a:off x="1200148" y="178474"/>
            <a:ext cx="4800600" cy="1477328"/>
          </a:xfrm>
          <a:prstGeom prst="rect">
            <a:avLst/>
          </a:prstGeom>
          <a:noFill/>
        </p:spPr>
        <p:txBody>
          <a:bodyPr wrap="square" rtlCol="0">
            <a:spAutoFit/>
          </a:bodyPr>
          <a:lstStyle/>
          <a:p>
            <a:r>
              <a:rPr lang="zh-CN" altLang="en-US" dirty="0"/>
              <a:t>酒</a:t>
            </a:r>
            <a:r>
              <a:rPr lang="zh-CN" altLang="en-US" dirty="0" smtClean="0"/>
              <a:t>店：</a:t>
            </a:r>
            <a:r>
              <a:rPr lang="zh-CN" altLang="en-US" dirty="0"/>
              <a:t>北京饭</a:t>
            </a:r>
            <a:r>
              <a:rPr lang="zh-CN" altLang="en-US" dirty="0" smtClean="0"/>
              <a:t>店</a:t>
            </a:r>
            <a:endParaRPr lang="en-US" altLang="zh-CN" dirty="0" smtClean="0"/>
          </a:p>
          <a:p>
            <a:r>
              <a:rPr lang="zh-CN" altLang="en-US" dirty="0"/>
              <a:t>第一</a:t>
            </a:r>
            <a:r>
              <a:rPr lang="zh-CN" altLang="en-US" dirty="0" smtClean="0"/>
              <a:t>个游览的地方：</a:t>
            </a:r>
            <a:r>
              <a:rPr lang="zh-CN" altLang="en-US" dirty="0" smtClean="0">
                <a:solidFill>
                  <a:srgbClr val="FF0000"/>
                </a:solidFill>
              </a:rPr>
              <a:t>八达岭长城</a:t>
            </a:r>
            <a:endParaRPr lang="en-US" altLang="zh-CN" dirty="0" smtClean="0">
              <a:solidFill>
                <a:srgbClr val="FF0000"/>
              </a:solidFill>
            </a:endParaRPr>
          </a:p>
          <a:p>
            <a:r>
              <a:rPr lang="zh-CN" altLang="en-US" dirty="0"/>
              <a:t>第二</a:t>
            </a:r>
            <a:r>
              <a:rPr lang="zh-CN" altLang="en-US" dirty="0" smtClean="0"/>
              <a:t>个游览的地方：</a:t>
            </a:r>
            <a:r>
              <a:rPr lang="zh-CN" altLang="en-US" dirty="0" smtClean="0">
                <a:solidFill>
                  <a:srgbClr val="009900"/>
                </a:solidFill>
              </a:rPr>
              <a:t>故宫</a:t>
            </a:r>
            <a:endParaRPr lang="en-US" altLang="zh-CN" dirty="0" smtClean="0">
              <a:solidFill>
                <a:srgbClr val="009900"/>
              </a:solidFill>
            </a:endParaRPr>
          </a:p>
          <a:p>
            <a:r>
              <a:rPr lang="zh-CN" altLang="en-US" dirty="0" smtClean="0"/>
              <a:t>饭店：</a:t>
            </a:r>
            <a:r>
              <a:rPr lang="zh-CN" altLang="en-US" dirty="0" smtClean="0">
                <a:solidFill>
                  <a:srgbClr val="FF9900"/>
                </a:solidFill>
              </a:rPr>
              <a:t>全聚德烤鸭店</a:t>
            </a:r>
            <a:endParaRPr lang="en-US" altLang="zh-CN" dirty="0">
              <a:solidFill>
                <a:srgbClr val="FF9900"/>
              </a:solidFill>
            </a:endParaRPr>
          </a:p>
          <a:p>
            <a:endParaRPr lang="en-US" dirty="0"/>
          </a:p>
        </p:txBody>
      </p:sp>
      <p:sp>
        <p:nvSpPr>
          <p:cNvPr id="3" name="Oval 2"/>
          <p:cNvSpPr/>
          <p:nvPr/>
        </p:nvSpPr>
        <p:spPr>
          <a:xfrm>
            <a:off x="6405563" y="1676400"/>
            <a:ext cx="681037" cy="3693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3" idx="7"/>
          </p:cNvCxnSpPr>
          <p:nvPr/>
        </p:nvCxnSpPr>
        <p:spPr>
          <a:xfrm flipV="1">
            <a:off x="6986864" y="762000"/>
            <a:ext cx="252136" cy="968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967537" y="178474"/>
            <a:ext cx="1018620" cy="646331"/>
          </a:xfrm>
          <a:prstGeom prst="rect">
            <a:avLst/>
          </a:prstGeom>
          <a:noFill/>
        </p:spPr>
        <p:txBody>
          <a:bodyPr wrap="square" rtlCol="0">
            <a:spAutoFit/>
          </a:bodyPr>
          <a:lstStyle/>
          <a:p>
            <a:r>
              <a:rPr lang="en-US" dirty="0" smtClean="0"/>
              <a:t> already paid</a:t>
            </a:r>
            <a:endParaRPr lang="en-US" dirty="0"/>
          </a:p>
        </p:txBody>
      </p:sp>
      <p:sp>
        <p:nvSpPr>
          <p:cNvPr id="36" name="Oval 35"/>
          <p:cNvSpPr/>
          <p:nvPr/>
        </p:nvSpPr>
        <p:spPr>
          <a:xfrm>
            <a:off x="2990852" y="2060020"/>
            <a:ext cx="1119185" cy="3462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4117179" y="845403"/>
            <a:ext cx="1756805" cy="646331"/>
          </a:xfrm>
          <a:prstGeom prst="rect">
            <a:avLst/>
          </a:prstGeom>
          <a:noFill/>
        </p:spPr>
        <p:txBody>
          <a:bodyPr wrap="square" rtlCol="0">
            <a:spAutoFit/>
          </a:bodyPr>
          <a:lstStyle/>
          <a:p>
            <a:r>
              <a:rPr lang="en-US" dirty="0" smtClean="0"/>
              <a:t>Get ready to departure</a:t>
            </a:r>
            <a:endParaRPr lang="en-US" dirty="0"/>
          </a:p>
        </p:txBody>
      </p:sp>
      <p:cxnSp>
        <p:nvCxnSpPr>
          <p:cNvPr id="65" name="Straight Arrow Connector 64"/>
          <p:cNvCxnSpPr/>
          <p:nvPr/>
        </p:nvCxnSpPr>
        <p:spPr>
          <a:xfrm flipV="1">
            <a:off x="3898103" y="1398255"/>
            <a:ext cx="445297" cy="6748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3188498" y="2387677"/>
            <a:ext cx="921540" cy="3605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Arrow Connector 39"/>
          <p:cNvCxnSpPr/>
          <p:nvPr/>
        </p:nvCxnSpPr>
        <p:spPr>
          <a:xfrm flipH="1" flipV="1">
            <a:off x="914400" y="2387678"/>
            <a:ext cx="838200" cy="203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0" y="1828800"/>
            <a:ext cx="971548" cy="1600438"/>
          </a:xfrm>
          <a:prstGeom prst="rect">
            <a:avLst/>
          </a:prstGeom>
          <a:noFill/>
        </p:spPr>
        <p:txBody>
          <a:bodyPr wrap="square" rtlCol="0">
            <a:spAutoFit/>
          </a:bodyPr>
          <a:lstStyle/>
          <a:p>
            <a:r>
              <a:rPr lang="en-US" sz="1400" dirty="0" smtClean="0"/>
              <a:t>The approximate time to drive from your hotel to the 1</a:t>
            </a:r>
            <a:r>
              <a:rPr lang="en-US" sz="1400" baseline="30000" dirty="0" smtClean="0"/>
              <a:t>st</a:t>
            </a:r>
            <a:r>
              <a:rPr lang="en-US" sz="1400" dirty="0" smtClean="0"/>
              <a:t> place</a:t>
            </a:r>
            <a:endParaRPr lang="en-US" sz="1400" dirty="0"/>
          </a:p>
        </p:txBody>
      </p:sp>
      <p:sp>
        <p:nvSpPr>
          <p:cNvPr id="68" name="Oval 67"/>
          <p:cNvSpPr/>
          <p:nvPr/>
        </p:nvSpPr>
        <p:spPr>
          <a:xfrm>
            <a:off x="4225530" y="2797253"/>
            <a:ext cx="1260870" cy="3605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6431755" y="2820593"/>
            <a:ext cx="654845" cy="3057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0" name="Straight Arrow Connector 69"/>
          <p:cNvCxnSpPr/>
          <p:nvPr/>
        </p:nvCxnSpPr>
        <p:spPr>
          <a:xfrm flipV="1">
            <a:off x="7072589" y="2567938"/>
            <a:ext cx="699811" cy="3293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7772400" y="2174262"/>
            <a:ext cx="1018620" cy="369332"/>
          </a:xfrm>
          <a:prstGeom prst="rect">
            <a:avLst/>
          </a:prstGeom>
          <a:noFill/>
        </p:spPr>
        <p:txBody>
          <a:bodyPr wrap="square" rtlCol="0">
            <a:spAutoFit/>
          </a:bodyPr>
          <a:lstStyle/>
          <a:p>
            <a:r>
              <a:rPr lang="en-US" dirty="0" smtClean="0"/>
              <a:t>ticket</a:t>
            </a:r>
            <a:endParaRPr lang="en-US" dirty="0"/>
          </a:p>
        </p:txBody>
      </p:sp>
      <p:sp>
        <p:nvSpPr>
          <p:cNvPr id="73" name="Oval 72"/>
          <p:cNvSpPr/>
          <p:nvPr/>
        </p:nvSpPr>
        <p:spPr>
          <a:xfrm>
            <a:off x="4131466" y="3166585"/>
            <a:ext cx="1260870" cy="3605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Straight Arrow Connector 73"/>
          <p:cNvCxnSpPr/>
          <p:nvPr/>
        </p:nvCxnSpPr>
        <p:spPr>
          <a:xfrm flipH="1">
            <a:off x="971548" y="3715465"/>
            <a:ext cx="750092" cy="823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33336" y="4365069"/>
            <a:ext cx="971548" cy="1815882"/>
          </a:xfrm>
          <a:prstGeom prst="rect">
            <a:avLst/>
          </a:prstGeom>
          <a:noFill/>
        </p:spPr>
        <p:txBody>
          <a:bodyPr wrap="square" rtlCol="0">
            <a:spAutoFit/>
          </a:bodyPr>
          <a:lstStyle/>
          <a:p>
            <a:r>
              <a:rPr lang="en-US" sz="1400" dirty="0" smtClean="0"/>
              <a:t>The approximate time to drive from your 1</a:t>
            </a:r>
            <a:r>
              <a:rPr lang="en-US" sz="1400" baseline="30000" dirty="0" smtClean="0"/>
              <a:t>st</a:t>
            </a:r>
            <a:r>
              <a:rPr lang="en-US" sz="1400" dirty="0" smtClean="0"/>
              <a:t> place to the 2</a:t>
            </a:r>
            <a:r>
              <a:rPr lang="en-US" sz="1400" baseline="30000" dirty="0" smtClean="0"/>
              <a:t>nd</a:t>
            </a:r>
            <a:r>
              <a:rPr lang="en-US" sz="1400" dirty="0" smtClean="0"/>
              <a:t> place</a:t>
            </a:r>
            <a:endParaRPr lang="en-US" sz="1400" dirty="0"/>
          </a:p>
        </p:txBody>
      </p:sp>
      <p:sp>
        <p:nvSpPr>
          <p:cNvPr id="76" name="Oval 75"/>
          <p:cNvSpPr/>
          <p:nvPr/>
        </p:nvSpPr>
        <p:spPr>
          <a:xfrm>
            <a:off x="3258462" y="3527107"/>
            <a:ext cx="514936" cy="360522"/>
          </a:xfrm>
          <a:prstGeom prst="ellipse">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4136226" y="3905965"/>
            <a:ext cx="464349" cy="360522"/>
          </a:xfrm>
          <a:prstGeom prst="ellipse">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4183137" y="4277182"/>
            <a:ext cx="492338" cy="360522"/>
          </a:xfrm>
          <a:prstGeom prst="ellipse">
            <a:avLst/>
          </a:prstGeom>
          <a:no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084913" y="4642012"/>
            <a:ext cx="681037" cy="3693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Arrow Connector 79"/>
          <p:cNvCxnSpPr/>
          <p:nvPr/>
        </p:nvCxnSpPr>
        <p:spPr>
          <a:xfrm flipH="1">
            <a:off x="3088620" y="4961927"/>
            <a:ext cx="97766" cy="7430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2917876" y="5688564"/>
            <a:ext cx="1018620" cy="923330"/>
          </a:xfrm>
          <a:prstGeom prst="rect">
            <a:avLst/>
          </a:prstGeom>
          <a:noFill/>
        </p:spPr>
        <p:txBody>
          <a:bodyPr wrap="square" rtlCol="0">
            <a:spAutoFit/>
          </a:bodyPr>
          <a:lstStyle/>
          <a:p>
            <a:r>
              <a:rPr lang="en-US" dirty="0" smtClean="0"/>
              <a:t>Return to the hotel</a:t>
            </a:r>
            <a:endParaRPr lang="en-US" dirty="0"/>
          </a:p>
        </p:txBody>
      </p:sp>
      <p:sp>
        <p:nvSpPr>
          <p:cNvPr id="82" name="Oval 81"/>
          <p:cNvSpPr/>
          <p:nvPr/>
        </p:nvSpPr>
        <p:spPr>
          <a:xfrm>
            <a:off x="4201990" y="4991040"/>
            <a:ext cx="1420282" cy="360522"/>
          </a:xfrm>
          <a:prstGeom prst="ellipse">
            <a:avLst/>
          </a:prstGeom>
          <a:no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6431754" y="5041944"/>
            <a:ext cx="654845" cy="30574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4" name="Straight Arrow Connector 83"/>
          <p:cNvCxnSpPr/>
          <p:nvPr/>
        </p:nvCxnSpPr>
        <p:spPr>
          <a:xfrm>
            <a:off x="6644379" y="5327524"/>
            <a:ext cx="244964" cy="377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6396037" y="5624488"/>
            <a:ext cx="1018620" cy="1200329"/>
          </a:xfrm>
          <a:prstGeom prst="rect">
            <a:avLst/>
          </a:prstGeom>
          <a:noFill/>
        </p:spPr>
        <p:txBody>
          <a:bodyPr wrap="square" rtlCol="0">
            <a:spAutoFit/>
          </a:bodyPr>
          <a:lstStyle/>
          <a:p>
            <a:r>
              <a:rPr lang="en-US" dirty="0" smtClean="0"/>
              <a:t>Pay with your own </a:t>
            </a:r>
            <a:r>
              <a:rPr lang="en-US" dirty="0" smtClean="0"/>
              <a:t>money</a:t>
            </a:r>
            <a:endParaRPr lang="en-US" dirty="0"/>
          </a:p>
        </p:txBody>
      </p:sp>
      <p:cxnSp>
        <p:nvCxnSpPr>
          <p:cNvPr id="72" name="Straight Arrow Connector 71"/>
          <p:cNvCxnSpPr/>
          <p:nvPr/>
        </p:nvCxnSpPr>
        <p:spPr>
          <a:xfrm flipH="1">
            <a:off x="1839443" y="4808043"/>
            <a:ext cx="36331" cy="7735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1101467" y="5542359"/>
            <a:ext cx="1778015" cy="954107"/>
          </a:xfrm>
          <a:prstGeom prst="rect">
            <a:avLst/>
          </a:prstGeom>
          <a:noFill/>
        </p:spPr>
        <p:txBody>
          <a:bodyPr wrap="square" rtlCol="0">
            <a:spAutoFit/>
          </a:bodyPr>
          <a:lstStyle/>
          <a:p>
            <a:r>
              <a:rPr lang="en-US" sz="1400" dirty="0" smtClean="0"/>
              <a:t>The approximate time to drive from your </a:t>
            </a:r>
            <a:r>
              <a:rPr lang="en-US" sz="1400" dirty="0" smtClean="0"/>
              <a:t>2</a:t>
            </a:r>
            <a:r>
              <a:rPr lang="en-US" sz="1400" baseline="30000" dirty="0" smtClean="0"/>
              <a:t>nd</a:t>
            </a:r>
            <a:r>
              <a:rPr lang="en-US" sz="1400" dirty="0" smtClean="0"/>
              <a:t> </a:t>
            </a:r>
            <a:r>
              <a:rPr lang="en-US" sz="1400" dirty="0" smtClean="0"/>
              <a:t> </a:t>
            </a:r>
            <a:r>
              <a:rPr lang="en-US" sz="1400" dirty="0" smtClean="0"/>
              <a:t>place to the </a:t>
            </a:r>
            <a:r>
              <a:rPr lang="en-US" sz="1400" dirty="0" smtClean="0"/>
              <a:t>hotel</a:t>
            </a:r>
            <a:endParaRPr lang="en-US" sz="1400" dirty="0"/>
          </a:p>
        </p:txBody>
      </p:sp>
      <p:sp>
        <p:nvSpPr>
          <p:cNvPr id="35" name="Right Arrow 34"/>
          <p:cNvSpPr/>
          <p:nvPr/>
        </p:nvSpPr>
        <p:spPr>
          <a:xfrm rot="1243674">
            <a:off x="2596135" y="5353078"/>
            <a:ext cx="1680428" cy="146248"/>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4327778" y="5532155"/>
            <a:ext cx="1662143" cy="1384995"/>
          </a:xfrm>
          <a:prstGeom prst="rect">
            <a:avLst/>
          </a:prstGeom>
          <a:noFill/>
        </p:spPr>
        <p:txBody>
          <a:bodyPr wrap="square" rtlCol="0">
            <a:spAutoFit/>
          </a:bodyPr>
          <a:lstStyle/>
          <a:p>
            <a:r>
              <a:rPr lang="en-US" sz="1400" dirty="0" smtClean="0"/>
              <a:t>You don’t need to worry about the transportation part or the time part for dinner, just leave it blank.</a:t>
            </a:r>
            <a:endParaRPr lang="en-US" sz="1400" dirty="0"/>
          </a:p>
        </p:txBody>
      </p:sp>
    </p:spTree>
    <p:extLst>
      <p:ext uri="{BB962C8B-B14F-4D97-AF65-F5344CB8AC3E}">
        <p14:creationId xmlns:p14="http://schemas.microsoft.com/office/powerpoint/2010/main" val="4167717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52400"/>
            <a:ext cx="9143999" cy="6370975"/>
          </a:xfrm>
          <a:prstGeom prst="rect">
            <a:avLst/>
          </a:prstGeom>
          <a:noFill/>
        </p:spPr>
        <p:txBody>
          <a:bodyPr wrap="square" rtlCol="0">
            <a:spAutoFit/>
          </a:bodyPr>
          <a:lstStyle/>
          <a:p>
            <a:r>
              <a:rPr lang="zh-CN" altLang="en-US" sz="2400" dirty="0" smtClean="0"/>
              <a:t>地点 </a:t>
            </a:r>
            <a:r>
              <a:rPr lang="en-US" altLang="zh-CN" sz="2400" dirty="0" smtClean="0"/>
              <a:t>1</a:t>
            </a:r>
            <a:r>
              <a:rPr lang="zh-CN" altLang="en-US" sz="2400" dirty="0" smtClean="0"/>
              <a:t>：</a:t>
            </a:r>
            <a:endParaRPr lang="en-US" altLang="zh-CN" sz="2400" dirty="0" smtClean="0"/>
          </a:p>
          <a:p>
            <a:endParaRPr lang="en-US" altLang="zh-CN" sz="2400" dirty="0"/>
          </a:p>
          <a:p>
            <a:endParaRPr lang="en-US" altLang="zh-CN" sz="2400" dirty="0" smtClean="0"/>
          </a:p>
          <a:p>
            <a:r>
              <a:rPr lang="zh-CN" altLang="en-US" sz="2400" dirty="0" smtClean="0"/>
              <a:t>景点简介</a:t>
            </a:r>
            <a:r>
              <a:rPr lang="en-US" altLang="zh-CN" sz="2400" dirty="0" smtClean="0"/>
              <a:t>: </a:t>
            </a:r>
          </a:p>
          <a:p>
            <a:endParaRPr lang="en-US" sz="2400" dirty="0"/>
          </a:p>
          <a:p>
            <a:endParaRPr lang="en-US" altLang="zh-CN" sz="2400" dirty="0" smtClean="0"/>
          </a:p>
          <a:p>
            <a:endParaRPr lang="en-US" altLang="zh-CN" sz="2400" dirty="0"/>
          </a:p>
          <a:p>
            <a:endParaRPr lang="en-US" altLang="zh-CN" sz="2400" dirty="0"/>
          </a:p>
          <a:p>
            <a:r>
              <a:rPr lang="zh-CN" altLang="en-US" sz="2400" dirty="0" smtClean="0"/>
              <a:t>游玩时间：</a:t>
            </a:r>
            <a:endParaRPr lang="en-US" altLang="zh-CN" sz="2400" dirty="0" smtClean="0"/>
          </a:p>
          <a:p>
            <a:endParaRPr lang="en-US" altLang="zh-CN" sz="2400" dirty="0" smtClean="0"/>
          </a:p>
          <a:p>
            <a:endParaRPr lang="en-US" altLang="zh-CN" sz="2400" dirty="0"/>
          </a:p>
          <a:p>
            <a:r>
              <a:rPr lang="zh-CN" altLang="en-US" sz="2400" dirty="0" smtClean="0"/>
              <a:t>开放时间：</a:t>
            </a:r>
            <a:endParaRPr lang="en-US" altLang="zh-CN" sz="2400" dirty="0" smtClean="0"/>
          </a:p>
          <a:p>
            <a:endParaRPr lang="en-US" altLang="zh-CN" sz="2400" dirty="0"/>
          </a:p>
          <a:p>
            <a:endParaRPr lang="en-US" altLang="zh-CN" sz="2400" dirty="0"/>
          </a:p>
          <a:p>
            <a:r>
              <a:rPr lang="zh-CN" altLang="en-US" sz="2400" dirty="0" smtClean="0"/>
              <a:t>门票价格：</a:t>
            </a:r>
            <a:r>
              <a:rPr lang="en-US" sz="2400" dirty="0" smtClean="0"/>
              <a:t>¥</a:t>
            </a:r>
            <a:endParaRPr lang="en-US" altLang="zh-CN" sz="2400" dirty="0" smtClean="0"/>
          </a:p>
          <a:p>
            <a:endParaRPr lang="en-US" altLang="zh-CN" sz="2400" dirty="0" smtClean="0"/>
          </a:p>
          <a:p>
            <a:endParaRPr lang="en-US" sz="2400" dirty="0"/>
          </a:p>
        </p:txBody>
      </p:sp>
      <p:sp>
        <p:nvSpPr>
          <p:cNvPr id="13" name="TextBox 12"/>
          <p:cNvSpPr txBox="1"/>
          <p:nvPr/>
        </p:nvSpPr>
        <p:spPr>
          <a:xfrm>
            <a:off x="5638800" y="533400"/>
            <a:ext cx="3048000" cy="830997"/>
          </a:xfrm>
          <a:prstGeom prst="rect">
            <a:avLst/>
          </a:prstGeom>
          <a:noFill/>
        </p:spPr>
        <p:txBody>
          <a:bodyPr wrap="square" rtlCol="0">
            <a:spAutoFit/>
          </a:bodyPr>
          <a:lstStyle/>
          <a:p>
            <a:r>
              <a:rPr lang="zh-CN" altLang="en-US" sz="4800" dirty="0" smtClean="0"/>
              <a:t>第一天</a:t>
            </a:r>
            <a:endParaRPr lang="en-US" sz="4800" dirty="0"/>
          </a:p>
        </p:txBody>
      </p:sp>
    </p:spTree>
    <p:extLst>
      <p:ext uri="{BB962C8B-B14F-4D97-AF65-F5344CB8AC3E}">
        <p14:creationId xmlns:p14="http://schemas.microsoft.com/office/powerpoint/2010/main" val="3613418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52400"/>
            <a:ext cx="9143999" cy="6370975"/>
          </a:xfrm>
          <a:prstGeom prst="rect">
            <a:avLst/>
          </a:prstGeom>
          <a:noFill/>
        </p:spPr>
        <p:txBody>
          <a:bodyPr wrap="square" rtlCol="0">
            <a:spAutoFit/>
          </a:bodyPr>
          <a:lstStyle/>
          <a:p>
            <a:r>
              <a:rPr lang="zh-CN" altLang="en-US" sz="2400" dirty="0" smtClean="0"/>
              <a:t>地点 </a:t>
            </a:r>
            <a:r>
              <a:rPr lang="en-US" altLang="zh-CN" sz="2400" dirty="0" smtClean="0"/>
              <a:t>2</a:t>
            </a:r>
            <a:r>
              <a:rPr lang="zh-CN" altLang="en-US" sz="2400" dirty="0" smtClean="0"/>
              <a:t>：</a:t>
            </a:r>
            <a:endParaRPr lang="en-US" altLang="zh-CN" sz="2400" dirty="0" smtClean="0"/>
          </a:p>
          <a:p>
            <a:endParaRPr lang="en-US" altLang="zh-CN" sz="2400" dirty="0"/>
          </a:p>
          <a:p>
            <a:endParaRPr lang="en-US" altLang="zh-CN" sz="2400" dirty="0" smtClean="0"/>
          </a:p>
          <a:p>
            <a:r>
              <a:rPr lang="zh-CN" altLang="en-US" sz="2400" dirty="0" smtClean="0"/>
              <a:t>景点简介</a:t>
            </a:r>
            <a:r>
              <a:rPr lang="en-US" altLang="zh-CN" sz="2400" dirty="0" smtClean="0"/>
              <a:t>: </a:t>
            </a:r>
          </a:p>
          <a:p>
            <a:endParaRPr lang="en-US" sz="2400" dirty="0"/>
          </a:p>
          <a:p>
            <a:endParaRPr lang="en-US" altLang="zh-CN" sz="2400" dirty="0" smtClean="0"/>
          </a:p>
          <a:p>
            <a:endParaRPr lang="en-US" altLang="zh-CN" sz="2400" dirty="0"/>
          </a:p>
          <a:p>
            <a:endParaRPr lang="en-US" altLang="zh-CN" sz="2400" dirty="0"/>
          </a:p>
          <a:p>
            <a:r>
              <a:rPr lang="zh-CN" altLang="en-US" sz="2400" dirty="0" smtClean="0"/>
              <a:t>游玩时间：</a:t>
            </a:r>
            <a:endParaRPr lang="en-US" altLang="zh-CN" sz="2400" dirty="0" smtClean="0"/>
          </a:p>
          <a:p>
            <a:endParaRPr lang="en-US" altLang="zh-CN" sz="2400" dirty="0" smtClean="0"/>
          </a:p>
          <a:p>
            <a:endParaRPr lang="en-US" altLang="zh-CN" sz="2400" dirty="0"/>
          </a:p>
          <a:p>
            <a:r>
              <a:rPr lang="zh-CN" altLang="en-US" sz="2400" dirty="0" smtClean="0"/>
              <a:t>开放时间：</a:t>
            </a:r>
            <a:endParaRPr lang="en-US" altLang="zh-CN" sz="2400" dirty="0" smtClean="0"/>
          </a:p>
          <a:p>
            <a:endParaRPr lang="en-US" altLang="zh-CN" sz="2400" dirty="0"/>
          </a:p>
          <a:p>
            <a:endParaRPr lang="en-US" altLang="zh-CN" sz="2400" dirty="0"/>
          </a:p>
          <a:p>
            <a:r>
              <a:rPr lang="zh-CN" altLang="en-US" sz="2400" dirty="0" smtClean="0"/>
              <a:t>门票价格：</a:t>
            </a:r>
            <a:r>
              <a:rPr lang="en-US" sz="2400" dirty="0" smtClean="0"/>
              <a:t>¥</a:t>
            </a:r>
            <a:endParaRPr lang="en-US" altLang="zh-CN" sz="2400" dirty="0" smtClean="0"/>
          </a:p>
          <a:p>
            <a:endParaRPr lang="en-US" altLang="zh-CN" sz="2400" dirty="0" smtClean="0"/>
          </a:p>
          <a:p>
            <a:endParaRPr lang="en-US" sz="2400" dirty="0"/>
          </a:p>
        </p:txBody>
      </p:sp>
      <p:sp>
        <p:nvSpPr>
          <p:cNvPr id="13" name="TextBox 12"/>
          <p:cNvSpPr txBox="1"/>
          <p:nvPr/>
        </p:nvSpPr>
        <p:spPr>
          <a:xfrm>
            <a:off x="5638800" y="533400"/>
            <a:ext cx="3048000" cy="830997"/>
          </a:xfrm>
          <a:prstGeom prst="rect">
            <a:avLst/>
          </a:prstGeom>
          <a:noFill/>
        </p:spPr>
        <p:txBody>
          <a:bodyPr wrap="square" rtlCol="0">
            <a:spAutoFit/>
          </a:bodyPr>
          <a:lstStyle/>
          <a:p>
            <a:r>
              <a:rPr lang="zh-CN" altLang="en-US" sz="4800" dirty="0" smtClean="0"/>
              <a:t>第一天</a:t>
            </a:r>
            <a:endParaRPr lang="en-US" sz="4800" dirty="0"/>
          </a:p>
        </p:txBody>
      </p:sp>
    </p:spTree>
    <p:extLst>
      <p:ext uri="{BB962C8B-B14F-4D97-AF65-F5344CB8AC3E}">
        <p14:creationId xmlns:p14="http://schemas.microsoft.com/office/powerpoint/2010/main" val="1220467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52400"/>
            <a:ext cx="9143999" cy="5632311"/>
          </a:xfrm>
          <a:prstGeom prst="rect">
            <a:avLst/>
          </a:prstGeom>
          <a:noFill/>
        </p:spPr>
        <p:txBody>
          <a:bodyPr wrap="square" rtlCol="0">
            <a:spAutoFit/>
          </a:bodyPr>
          <a:lstStyle/>
          <a:p>
            <a:r>
              <a:rPr lang="zh-CN" altLang="en-US" sz="2400" dirty="0"/>
              <a:t>著</a:t>
            </a:r>
            <a:r>
              <a:rPr lang="zh-CN" altLang="en-US" sz="2400" dirty="0" smtClean="0"/>
              <a:t>名的菜</a:t>
            </a:r>
            <a:r>
              <a:rPr lang="zh-CN" altLang="en-US" sz="2400" dirty="0" smtClean="0"/>
              <a:t>：</a:t>
            </a:r>
            <a:endParaRPr lang="en-US" altLang="zh-CN" sz="2400" dirty="0" smtClean="0"/>
          </a:p>
          <a:p>
            <a:endParaRPr lang="en-US" altLang="zh-CN" sz="2400" dirty="0" smtClean="0"/>
          </a:p>
          <a:p>
            <a:endParaRPr lang="en-US" altLang="zh-CN" sz="2400" dirty="0" smtClean="0"/>
          </a:p>
          <a:p>
            <a:r>
              <a:rPr lang="zh-CN" altLang="en-US" sz="2400" dirty="0" smtClean="0"/>
              <a:t>简介</a:t>
            </a:r>
            <a:r>
              <a:rPr lang="en-US" altLang="zh-CN" sz="2400" dirty="0" smtClean="0"/>
              <a:t>: </a:t>
            </a:r>
          </a:p>
          <a:p>
            <a:endParaRPr lang="en-US" sz="2400" dirty="0" smtClean="0"/>
          </a:p>
          <a:p>
            <a:endParaRPr lang="en-US" sz="2400" dirty="0"/>
          </a:p>
          <a:p>
            <a:endParaRPr lang="en-US" sz="2400" dirty="0" smtClean="0"/>
          </a:p>
          <a:p>
            <a:endParaRPr lang="en-US" sz="2400" dirty="0"/>
          </a:p>
          <a:p>
            <a:r>
              <a:rPr lang="zh-CN" altLang="en-US" sz="2400" dirty="0" smtClean="0"/>
              <a:t>饭</a:t>
            </a:r>
            <a:r>
              <a:rPr lang="zh-CN" altLang="en-US" sz="2400" dirty="0" smtClean="0"/>
              <a:t>店</a:t>
            </a:r>
            <a:r>
              <a:rPr lang="zh-CN" altLang="en-US" sz="2400" dirty="0" smtClean="0"/>
              <a:t>：</a:t>
            </a:r>
            <a:endParaRPr lang="en-US" altLang="zh-CN" sz="2400" dirty="0" smtClean="0"/>
          </a:p>
          <a:p>
            <a:endParaRPr lang="en-US" altLang="zh-CN" sz="2400" dirty="0"/>
          </a:p>
          <a:p>
            <a:endParaRPr lang="en-US" altLang="zh-CN" sz="2400" dirty="0" smtClean="0"/>
          </a:p>
          <a:p>
            <a:endParaRPr lang="en-US" altLang="zh-CN" sz="2400" dirty="0"/>
          </a:p>
          <a:p>
            <a:r>
              <a:rPr lang="zh-CN" altLang="en-US" sz="2400" dirty="0" smtClean="0"/>
              <a:t>价格：</a:t>
            </a:r>
            <a:r>
              <a:rPr lang="en-US" sz="2400" dirty="0" smtClean="0"/>
              <a:t>¥ </a:t>
            </a:r>
            <a:endParaRPr lang="en-US" altLang="zh-CN" sz="2400" dirty="0" smtClean="0"/>
          </a:p>
          <a:p>
            <a:endParaRPr lang="en-US" altLang="zh-CN" sz="2400" dirty="0" smtClean="0"/>
          </a:p>
          <a:p>
            <a:endParaRPr lang="en-US" sz="2400" dirty="0"/>
          </a:p>
        </p:txBody>
      </p:sp>
      <p:sp>
        <p:nvSpPr>
          <p:cNvPr id="13" name="TextBox 12"/>
          <p:cNvSpPr txBox="1"/>
          <p:nvPr/>
        </p:nvSpPr>
        <p:spPr>
          <a:xfrm>
            <a:off x="5638800" y="685800"/>
            <a:ext cx="3048000" cy="830997"/>
          </a:xfrm>
          <a:prstGeom prst="rect">
            <a:avLst/>
          </a:prstGeom>
          <a:noFill/>
        </p:spPr>
        <p:txBody>
          <a:bodyPr wrap="square" rtlCol="0">
            <a:spAutoFit/>
          </a:bodyPr>
          <a:lstStyle/>
          <a:p>
            <a:r>
              <a:rPr lang="zh-CN" altLang="en-US" sz="4800" dirty="0" smtClean="0"/>
              <a:t>第一天</a:t>
            </a:r>
            <a:endParaRPr lang="en-US" sz="4800" dirty="0"/>
          </a:p>
        </p:txBody>
      </p:sp>
    </p:spTree>
    <p:extLst>
      <p:ext uri="{BB962C8B-B14F-4D97-AF65-F5344CB8AC3E}">
        <p14:creationId xmlns:p14="http://schemas.microsoft.com/office/powerpoint/2010/main" val="3869872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01014600"/>
              </p:ext>
            </p:extLst>
          </p:nvPr>
        </p:nvGraphicFramePr>
        <p:xfrm>
          <a:off x="1828800" y="1600200"/>
          <a:ext cx="6477000" cy="4724400"/>
        </p:xfrm>
        <a:graphic>
          <a:graphicData uri="http://schemas.openxmlformats.org/drawingml/2006/table">
            <a:tbl>
              <a:tblPr firstRow="1" bandRow="1">
                <a:tableStyleId>{5C22544A-7EE6-4342-B048-85BDC9FD1C3A}</a:tableStyleId>
              </a:tblPr>
              <a:tblGrid>
                <a:gridCol w="1619250">
                  <a:extLst>
                    <a:ext uri="{9D8B030D-6E8A-4147-A177-3AD203B41FA5}">
                      <a16:colId xmlns:a16="http://schemas.microsoft.com/office/drawing/2014/main" val="198854510"/>
                    </a:ext>
                  </a:extLst>
                </a:gridCol>
                <a:gridCol w="1619250">
                  <a:extLst>
                    <a:ext uri="{9D8B030D-6E8A-4147-A177-3AD203B41FA5}">
                      <a16:colId xmlns:a16="http://schemas.microsoft.com/office/drawing/2014/main" val="1316790937"/>
                    </a:ext>
                  </a:extLst>
                </a:gridCol>
                <a:gridCol w="1619250">
                  <a:extLst>
                    <a:ext uri="{9D8B030D-6E8A-4147-A177-3AD203B41FA5}">
                      <a16:colId xmlns:a16="http://schemas.microsoft.com/office/drawing/2014/main" val="2289563994"/>
                    </a:ext>
                  </a:extLst>
                </a:gridCol>
                <a:gridCol w="1619250">
                  <a:extLst>
                    <a:ext uri="{9D8B030D-6E8A-4147-A177-3AD203B41FA5}">
                      <a16:colId xmlns:a16="http://schemas.microsoft.com/office/drawing/2014/main" val="1122720121"/>
                    </a:ext>
                  </a:extLst>
                </a:gridCol>
              </a:tblGrid>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720607"/>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7344698"/>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0102781"/>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5628238"/>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5663796"/>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9038753"/>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5556147"/>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3619773"/>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2522297"/>
                  </a:ext>
                </a:extLst>
              </a:tr>
              <a:tr h="4724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3672131"/>
                  </a:ext>
                </a:extLst>
              </a:tr>
            </a:tbl>
          </a:graphicData>
        </a:graphic>
      </p:graphicFrame>
      <p:sp>
        <p:nvSpPr>
          <p:cNvPr id="5" name="TextBox 4"/>
          <p:cNvSpPr txBox="1"/>
          <p:nvPr/>
        </p:nvSpPr>
        <p:spPr>
          <a:xfrm>
            <a:off x="1447800" y="1529817"/>
            <a:ext cx="381000" cy="4801314"/>
          </a:xfrm>
          <a:prstGeom prst="rect">
            <a:avLst/>
          </a:prstGeom>
          <a:noFill/>
          <a:ln>
            <a:solidFill>
              <a:schemeClr val="tx1"/>
            </a:solidFill>
          </a:ln>
        </p:spPr>
        <p:txBody>
          <a:bodyPr wrap="square" rtlCol="0">
            <a:spAutoFit/>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smtClean="0"/>
          </a:p>
          <a:p>
            <a:endParaRPr lang="en-US" altLang="zh-CN" dirty="0"/>
          </a:p>
          <a:p>
            <a:r>
              <a:rPr lang="zh-CN" altLang="en-US" dirty="0" smtClean="0"/>
              <a:t>第</a:t>
            </a:r>
            <a:endParaRPr lang="en-US" altLang="zh-CN" dirty="0" smtClean="0"/>
          </a:p>
          <a:p>
            <a:r>
              <a:rPr lang="zh-CN" altLang="en-US" dirty="0" smtClean="0"/>
              <a:t>一</a:t>
            </a:r>
            <a:endParaRPr lang="en-US" altLang="zh-CN" dirty="0" smtClean="0"/>
          </a:p>
          <a:p>
            <a:r>
              <a:rPr lang="zh-CN" altLang="en-US" dirty="0" smtClean="0"/>
              <a:t>天</a:t>
            </a:r>
            <a:endParaRPr lang="en-US" altLang="zh-CN" dirty="0" smtClean="0"/>
          </a:p>
          <a:p>
            <a:endParaRPr lang="en-US" altLang="zh-CN" dirty="0"/>
          </a:p>
          <a:p>
            <a:endParaRPr lang="en-US" altLang="zh-CN" dirty="0" smtClean="0"/>
          </a:p>
          <a:p>
            <a:endParaRPr lang="en-US" dirty="0"/>
          </a:p>
          <a:p>
            <a:endParaRPr lang="en-US" dirty="0" smtClean="0"/>
          </a:p>
          <a:p>
            <a:endParaRPr lang="en-US" dirty="0"/>
          </a:p>
          <a:p>
            <a:endParaRPr lang="en-US" dirty="0" smtClean="0"/>
          </a:p>
          <a:p>
            <a:endParaRPr lang="en-US" dirty="0"/>
          </a:p>
        </p:txBody>
      </p:sp>
      <p:sp>
        <p:nvSpPr>
          <p:cNvPr id="6" name="Rectangle 5"/>
          <p:cNvSpPr/>
          <p:nvPr/>
        </p:nvSpPr>
        <p:spPr>
          <a:xfrm>
            <a:off x="1219200" y="0"/>
            <a:ext cx="4572000" cy="1200329"/>
          </a:xfrm>
          <a:prstGeom prst="rect">
            <a:avLst/>
          </a:prstGeom>
        </p:spPr>
        <p:txBody>
          <a:bodyPr>
            <a:spAutoFit/>
          </a:bodyPr>
          <a:lstStyle/>
          <a:p>
            <a:r>
              <a:rPr lang="zh-CN" altLang="en-US" dirty="0"/>
              <a:t>酒店</a:t>
            </a:r>
            <a:r>
              <a:rPr lang="zh-CN" altLang="en-US" dirty="0" smtClean="0"/>
              <a:t>：</a:t>
            </a:r>
            <a:endParaRPr lang="en-US" altLang="zh-CN" dirty="0" smtClean="0"/>
          </a:p>
          <a:p>
            <a:r>
              <a:rPr lang="zh-CN" altLang="en-US" dirty="0" smtClean="0"/>
              <a:t>第</a:t>
            </a:r>
            <a:r>
              <a:rPr lang="zh-CN" altLang="en-US" dirty="0"/>
              <a:t>一个游览的地方</a:t>
            </a:r>
            <a:r>
              <a:rPr lang="zh-CN" altLang="en-US" dirty="0" smtClean="0"/>
              <a:t>：</a:t>
            </a:r>
            <a:endParaRPr lang="en-US" altLang="zh-CN" dirty="0">
              <a:solidFill>
                <a:srgbClr val="FF0000"/>
              </a:solidFill>
            </a:endParaRPr>
          </a:p>
          <a:p>
            <a:r>
              <a:rPr lang="zh-CN" altLang="en-US" dirty="0" smtClean="0"/>
              <a:t>第</a:t>
            </a:r>
            <a:r>
              <a:rPr lang="zh-CN" altLang="en-US" dirty="0"/>
              <a:t>二个游览的地方</a:t>
            </a:r>
            <a:r>
              <a:rPr lang="zh-CN" altLang="en-US" dirty="0" smtClean="0"/>
              <a:t>：</a:t>
            </a:r>
            <a:endParaRPr lang="en-US" altLang="zh-CN" dirty="0">
              <a:solidFill>
                <a:srgbClr val="009900"/>
              </a:solidFill>
            </a:endParaRPr>
          </a:p>
          <a:p>
            <a:r>
              <a:rPr lang="zh-CN" altLang="en-US" dirty="0"/>
              <a:t>饭店</a:t>
            </a:r>
            <a:r>
              <a:rPr lang="zh-CN" altLang="en-US" dirty="0" smtClean="0"/>
              <a:t>：</a:t>
            </a:r>
            <a:endParaRPr lang="en-US" altLang="zh-CN" dirty="0">
              <a:solidFill>
                <a:srgbClr val="FF9900"/>
              </a:solidFill>
            </a:endParaRPr>
          </a:p>
        </p:txBody>
      </p:sp>
    </p:spTree>
    <p:extLst>
      <p:ext uri="{BB962C8B-B14F-4D97-AF65-F5344CB8AC3E}">
        <p14:creationId xmlns:p14="http://schemas.microsoft.com/office/powerpoint/2010/main" val="2100786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 y="152400"/>
            <a:ext cx="9143999" cy="6370975"/>
          </a:xfrm>
          <a:prstGeom prst="rect">
            <a:avLst/>
          </a:prstGeom>
          <a:noFill/>
        </p:spPr>
        <p:txBody>
          <a:bodyPr wrap="square" rtlCol="0">
            <a:spAutoFit/>
          </a:bodyPr>
          <a:lstStyle/>
          <a:p>
            <a:r>
              <a:rPr lang="zh-CN" altLang="en-US" sz="2400" dirty="0" smtClean="0"/>
              <a:t>地</a:t>
            </a:r>
            <a:r>
              <a:rPr lang="zh-CN" altLang="en-US" sz="2400" dirty="0" smtClean="0"/>
              <a:t>点</a:t>
            </a:r>
            <a:r>
              <a:rPr lang="en-US" altLang="zh-CN" sz="2400" dirty="0" smtClean="0"/>
              <a:t>1</a:t>
            </a:r>
            <a:r>
              <a:rPr lang="zh-CN" altLang="en-US" sz="2400" dirty="0" smtClean="0"/>
              <a:t>：</a:t>
            </a:r>
            <a:endParaRPr lang="en-US" altLang="zh-CN" sz="2400" dirty="0" smtClean="0"/>
          </a:p>
          <a:p>
            <a:endParaRPr lang="en-US" altLang="zh-CN" sz="2400" dirty="0"/>
          </a:p>
          <a:p>
            <a:endParaRPr lang="en-US" altLang="zh-CN" sz="2400" dirty="0" smtClean="0"/>
          </a:p>
          <a:p>
            <a:r>
              <a:rPr lang="zh-CN" altLang="en-US" sz="2400" dirty="0" smtClean="0"/>
              <a:t>景点简介</a:t>
            </a:r>
            <a:r>
              <a:rPr lang="en-US" altLang="zh-CN" sz="2400" dirty="0" smtClean="0"/>
              <a:t>: </a:t>
            </a:r>
          </a:p>
          <a:p>
            <a:endParaRPr lang="en-US" sz="2400" dirty="0"/>
          </a:p>
          <a:p>
            <a:endParaRPr lang="en-US" altLang="zh-CN" sz="2400" dirty="0" smtClean="0"/>
          </a:p>
          <a:p>
            <a:endParaRPr lang="en-US" altLang="zh-CN" sz="2400" dirty="0"/>
          </a:p>
          <a:p>
            <a:endParaRPr lang="en-US" altLang="zh-CN" sz="2400" dirty="0"/>
          </a:p>
          <a:p>
            <a:r>
              <a:rPr lang="zh-CN" altLang="en-US" sz="2400" dirty="0" smtClean="0"/>
              <a:t>游玩时间：</a:t>
            </a:r>
            <a:endParaRPr lang="en-US" altLang="zh-CN" sz="2400" dirty="0" smtClean="0"/>
          </a:p>
          <a:p>
            <a:endParaRPr lang="en-US" altLang="zh-CN" sz="2400" dirty="0" smtClean="0"/>
          </a:p>
          <a:p>
            <a:endParaRPr lang="en-US" altLang="zh-CN" sz="2400" dirty="0"/>
          </a:p>
          <a:p>
            <a:r>
              <a:rPr lang="zh-CN" altLang="en-US" sz="2400" dirty="0" smtClean="0"/>
              <a:t>开放时间：</a:t>
            </a:r>
            <a:endParaRPr lang="en-US" altLang="zh-CN" sz="2400" dirty="0" smtClean="0"/>
          </a:p>
          <a:p>
            <a:endParaRPr lang="en-US" altLang="zh-CN" sz="2400" dirty="0"/>
          </a:p>
          <a:p>
            <a:endParaRPr lang="en-US" altLang="zh-CN" sz="2400" dirty="0"/>
          </a:p>
          <a:p>
            <a:r>
              <a:rPr lang="zh-CN" altLang="en-US" sz="2400" dirty="0" smtClean="0"/>
              <a:t>门票价格：</a:t>
            </a:r>
            <a:r>
              <a:rPr lang="en-US" sz="2400" dirty="0" smtClean="0"/>
              <a:t>¥</a:t>
            </a:r>
            <a:endParaRPr lang="en-US" altLang="zh-CN" sz="2400" dirty="0" smtClean="0"/>
          </a:p>
          <a:p>
            <a:endParaRPr lang="en-US" altLang="zh-CN" sz="2400" dirty="0" smtClean="0"/>
          </a:p>
          <a:p>
            <a:endParaRPr lang="en-US" sz="2400" dirty="0"/>
          </a:p>
        </p:txBody>
      </p:sp>
      <p:sp>
        <p:nvSpPr>
          <p:cNvPr id="13" name="TextBox 12"/>
          <p:cNvSpPr txBox="1"/>
          <p:nvPr/>
        </p:nvSpPr>
        <p:spPr>
          <a:xfrm>
            <a:off x="5638800" y="533400"/>
            <a:ext cx="3048000" cy="830997"/>
          </a:xfrm>
          <a:prstGeom prst="rect">
            <a:avLst/>
          </a:prstGeom>
          <a:noFill/>
        </p:spPr>
        <p:txBody>
          <a:bodyPr wrap="square" rtlCol="0">
            <a:spAutoFit/>
          </a:bodyPr>
          <a:lstStyle/>
          <a:p>
            <a:r>
              <a:rPr lang="zh-CN" altLang="en-US" sz="4800" dirty="0" smtClean="0"/>
              <a:t>第二天</a:t>
            </a:r>
            <a:endParaRPr lang="en-US" sz="4800" dirty="0"/>
          </a:p>
        </p:txBody>
      </p:sp>
    </p:spTree>
    <p:extLst>
      <p:ext uri="{BB962C8B-B14F-4D97-AF65-F5344CB8AC3E}">
        <p14:creationId xmlns:p14="http://schemas.microsoft.com/office/powerpoint/2010/main" val="1927383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1307</TotalTime>
  <Words>859</Words>
  <Application>Microsoft Office PowerPoint</Application>
  <PresentationFormat>On-screen Show (4:3)</PresentationFormat>
  <Paragraphs>284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宋体</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Emory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Wang Desktop</dc:creator>
  <cp:lastModifiedBy>Feng, Jia</cp:lastModifiedBy>
  <cp:revision>181</cp:revision>
  <cp:lastPrinted>2016-08-31T11:24:02Z</cp:lastPrinted>
  <dcterms:created xsi:type="dcterms:W3CDTF">2014-08-31T21:27:54Z</dcterms:created>
  <dcterms:modified xsi:type="dcterms:W3CDTF">2019-05-09T11:26:06Z</dcterms:modified>
</cp:coreProperties>
</file>