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35" r:id="rId3"/>
    <p:sldId id="338" r:id="rId4"/>
    <p:sldId id="328" r:id="rId5"/>
    <p:sldId id="339" r:id="rId6"/>
    <p:sldId id="334" r:id="rId7"/>
    <p:sldId id="337" r:id="rId8"/>
    <p:sldId id="325" r:id="rId9"/>
    <p:sldId id="331" r:id="rId10"/>
    <p:sldId id="340" r:id="rId11"/>
    <p:sldId id="341" r:id="rId12"/>
    <p:sldId id="345" r:id="rId13"/>
    <p:sldId id="350" r:id="rId14"/>
    <p:sldId id="343" r:id="rId15"/>
    <p:sldId id="347" r:id="rId16"/>
    <p:sldId id="351" r:id="rId17"/>
    <p:sldId id="34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94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47D6-16A1-4160-A20B-F826B6278642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hyperlink" Target="http://www.google.com/url?sa=i&amp;rct=j&amp;q=&amp;esrc=s&amp;frm=1&amp;source=images&amp;cd=&amp;cad=rja&amp;docid=wrYun6Ym92S8aM&amp;tbnid=5DxxUsZxwweRGM:&amp;ved=0CAUQjRw&amp;url=http://www.nipic.com/show/1/60/55ae5862d73ea4b1.html&amp;ei=JCQaUr2dCIry9gS3_YGoCw&amp;bvm=bv.51156542,d.b2I&amp;psig=AFQjCNEHIM_FTPaDY0uFpBew6jZkuSJl6Q&amp;ust=1377531254503498" TargetMode="External"/><Relationship Id="rId7" Type="http://schemas.openxmlformats.org/officeDocument/2006/relationships/hyperlink" Target="http://www.google.com/url?sa=i&amp;rct=j&amp;q=&amp;esrc=s&amp;frm=1&amp;source=images&amp;cd=&amp;cad=rja&amp;docid=khkRFVt6158O6M&amp;tbnid=7-A74ql-KFhUJM:&amp;ved=0CAUQjRw&amp;url=http://www.nipic.com/show/1/55/a470e84e8448afa4.html&amp;ei=HiMaUsvrAZLm8wSg-YHACQ&amp;bvm=bv.51156542,d.b2I&amp;psig=AFQjCNFf1ZocNmRVL-bTe_GGNJmh4TaQMQ&amp;ust=1377531031071541" TargetMode="External"/><Relationship Id="rId12" Type="http://schemas.openxmlformats.org/officeDocument/2006/relationships/hyperlink" Target="http://www.google.com/url?sa=i&amp;rct=j&amp;q=&amp;esrc=s&amp;frm=1&amp;source=images&amp;cd=&amp;cad=rja&amp;docid=cjYrHaITJ5bdrM&amp;tbnid=03NsVBJjxHloPM:&amp;ved=0CAUQjRw&amp;url=http://tieba.baidu.com/p/1305574150&amp;ei=XiQaUofVGpPy8AS83oCwCg&amp;bvm=bv.51156542,d.b2I&amp;psig=AFQjCNHwIZsV_Wjh32Wd8-NTWn7qpTYuYQ&amp;ust=1377531333905607" TargetMode="Externa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jpg"/><Relationship Id="rId1" Type="http://schemas.openxmlformats.org/officeDocument/2006/relationships/tags" Target="../tags/tag10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frm=1&amp;source=images&amp;cd=&amp;cad=rja&amp;docid=wyWRlmQprQKamM&amp;tbnid=GUfidDrX5_snHM:&amp;ved=0CAUQjRw&amp;url=http://27net.net/tid-19807/&amp;ei=fCMaUs7GEYLs8QTom4GYBA&amp;bvm=bv.51156542,d.b2I&amp;psig=AFQjCNHl-dfcHOuubSDF-XFm7Q77UE788w&amp;ust=1377531115853450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7.jpeg"/><Relationship Id="rId19" Type="http://schemas.openxmlformats.org/officeDocument/2006/relationships/image" Target="../media/image15.jpg"/><Relationship Id="rId4" Type="http://schemas.openxmlformats.org/officeDocument/2006/relationships/image" Target="../media/image4.jpeg"/><Relationship Id="rId9" Type="http://schemas.openxmlformats.org/officeDocument/2006/relationships/hyperlink" Target="http://www.google.com/url?sa=i&amp;rct=j&amp;q=&amp;esrc=s&amp;frm=1&amp;source=images&amp;cd=&amp;cad=rja&amp;docid=CQ1KyQH9i1HIaM&amp;tbnid=yryy2HDmThNHkM:&amp;ved=0CAUQjRw&amp;url=http://www.40777.cn/topics-3756/&amp;ei=lyQaUsCTJZPG9gThk4GgCQ&amp;bvm=bv.51156542,d.b2I&amp;psig=AFQjCNGWxta07KRXhxFlFEwQ0gEzYyMOqg&amp;ust=1377531402132899" TargetMode="External"/><Relationship Id="rId1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hyperlink" Target="http://www.google.com/url?sa=i&amp;rct=j&amp;q=&amp;esrc=s&amp;frm=1&amp;source=images&amp;cd=&amp;cad=rja&amp;docid=wrYun6Ym92S8aM&amp;tbnid=5DxxUsZxwweRGM:&amp;ved=0CAUQjRw&amp;url=http://www.nipic.com/show/1/60/55ae5862d73ea4b1.html&amp;ei=JCQaUr2dCIry9gS3_YGoCw&amp;bvm=bv.51156542,d.b2I&amp;psig=AFQjCNEHIM_FTPaDY0uFpBew6jZkuSJl6Q&amp;ust=1377531254503498" TargetMode="External"/><Relationship Id="rId7" Type="http://schemas.openxmlformats.org/officeDocument/2006/relationships/hyperlink" Target="http://www.google.com/url?sa=i&amp;rct=j&amp;q=&amp;esrc=s&amp;frm=1&amp;source=images&amp;cd=&amp;cad=rja&amp;docid=khkRFVt6158O6M&amp;tbnid=7-A74ql-KFhUJM:&amp;ved=0CAUQjRw&amp;url=http://www.nipic.com/show/1/55/a470e84e8448afa4.html&amp;ei=HiMaUsvrAZLm8wSg-YHACQ&amp;bvm=bv.51156542,d.b2I&amp;psig=AFQjCNFf1ZocNmRVL-bTe_GGNJmh4TaQMQ&amp;ust=1377531031071541" TargetMode="External"/><Relationship Id="rId12" Type="http://schemas.openxmlformats.org/officeDocument/2006/relationships/hyperlink" Target="http://www.google.com/url?sa=i&amp;rct=j&amp;q=&amp;esrc=s&amp;frm=1&amp;source=images&amp;cd=&amp;cad=rja&amp;docid=cjYrHaITJ5bdrM&amp;tbnid=03NsVBJjxHloPM:&amp;ved=0CAUQjRw&amp;url=http://tieba.baidu.com/p/1305574150&amp;ei=XiQaUofVGpPy8AS83oCwCg&amp;bvm=bv.51156542,d.b2I&amp;psig=AFQjCNHwIZsV_Wjh32Wd8-NTWn7qpTYuYQ&amp;ust=1377531333905607" TargetMode="Externa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jpg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frm=1&amp;source=images&amp;cd=&amp;cad=rja&amp;docid=wyWRlmQprQKamM&amp;tbnid=GUfidDrX5_snHM:&amp;ved=0CAUQjRw&amp;url=http://27net.net/tid-19807/&amp;ei=fCMaUs7GEYLs8QTom4GYBA&amp;bvm=bv.51156542,d.b2I&amp;psig=AFQjCNHl-dfcHOuubSDF-XFm7Q77UE788w&amp;ust=1377531115853450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7.jpeg"/><Relationship Id="rId19" Type="http://schemas.openxmlformats.org/officeDocument/2006/relationships/image" Target="../media/image15.jpg"/><Relationship Id="rId4" Type="http://schemas.openxmlformats.org/officeDocument/2006/relationships/image" Target="../media/image4.jpeg"/><Relationship Id="rId9" Type="http://schemas.openxmlformats.org/officeDocument/2006/relationships/hyperlink" Target="http://www.google.com/url?sa=i&amp;rct=j&amp;q=&amp;esrc=s&amp;frm=1&amp;source=images&amp;cd=&amp;cad=rja&amp;docid=CQ1KyQH9i1HIaM&amp;tbnid=yryy2HDmThNHkM:&amp;ved=0CAUQjRw&amp;url=http://www.40777.cn/topics-3756/&amp;ei=lyQaUsCTJZPG9gThk4GgCQ&amp;bvm=bv.51156542,d.b2I&amp;psig=AFQjCNGWxta07KRXhxFlFEwQ0gEzYyMOqg&amp;ust=1377531402132899" TargetMode="Externa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2"/>
            <a:ext cx="7085714" cy="494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362200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我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5877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DO NOW</a:t>
            </a:r>
            <a:r>
              <a:rPr lang="en-US" dirty="0" smtClean="0"/>
              <a:t>: Find out the following words from the dialog: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2 kinds/types</a:t>
            </a:r>
          </a:p>
          <a:p>
            <a:r>
              <a:rPr lang="en-US" dirty="0" smtClean="0"/>
              <a:t>Also</a:t>
            </a:r>
          </a:p>
          <a:p>
            <a:endParaRPr lang="en-US" dirty="0" smtClean="0"/>
          </a:p>
          <a:p>
            <a:r>
              <a:rPr lang="en-US" dirty="0" smtClean="0"/>
              <a:t>Task 1: Read this dialog to Feng with your partner (assigned) </a:t>
            </a:r>
            <a:r>
              <a:rPr lang="en-US" b="1" dirty="0" smtClean="0"/>
              <a:t>15%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0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0"/>
          <a:ext cx="6477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包子 </a:t>
                      </a:r>
                      <a:endParaRPr lang="en-US" altLang="zh-CN" sz="1800" dirty="0" smtClean="0"/>
                    </a:p>
                    <a:p>
                      <a:r>
                        <a:rPr lang="en-US" dirty="0" smtClean="0"/>
                        <a:t>                                 </a:t>
                      </a:r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火锅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</a:rPr>
                        <a:t>huo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</a:rPr>
                        <a:t>guo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          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                                   </a:t>
                      </a:r>
                      <a:r>
                        <a:rPr lang="zh-CN" altLang="en-US" dirty="0" smtClean="0"/>
                        <a:t>粥 </a:t>
                      </a:r>
                      <a:r>
                        <a:rPr lang="en-US" altLang="zh-CN" dirty="0" err="1" smtClean="0"/>
                        <a:t>zhou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8" descr="http://pic1a.nipic.com/2008-12-22/2008122211142339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763" y="3452275"/>
            <a:ext cx="1358348" cy="1143000"/>
          </a:xfrm>
          <a:prstGeom prst="rect">
            <a:avLst/>
          </a:prstGeom>
          <a:noFill/>
        </p:spPr>
      </p:pic>
      <p:pic>
        <p:nvPicPr>
          <p:cNvPr id="5" name="Picture 2" descr="http://image.cncn6.com/server4/month_1204/1204210152ff3ff2ceb3ca21f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286001"/>
            <a:ext cx="1752599" cy="1114434"/>
          </a:xfrm>
          <a:prstGeom prst="rect">
            <a:avLst/>
          </a:prstGeom>
          <a:noFill/>
        </p:spPr>
      </p:pic>
      <p:pic>
        <p:nvPicPr>
          <p:cNvPr id="7" name="Picture 2" descr="http://pic1a.nipic.com/2008-11-10/2008111014137614_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572001"/>
            <a:ext cx="1713579" cy="1143000"/>
          </a:xfrm>
          <a:prstGeom prst="rect">
            <a:avLst/>
          </a:prstGeom>
          <a:noFill/>
        </p:spPr>
      </p:pic>
      <p:pic>
        <p:nvPicPr>
          <p:cNvPr id="8" name="Picture 4" descr="http://www.40777.cn/upload/News/5/20117/2011722951298910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15000"/>
            <a:ext cx="1757752" cy="1142999"/>
          </a:xfrm>
          <a:prstGeom prst="rect">
            <a:avLst/>
          </a:prstGeom>
          <a:noFill/>
        </p:spPr>
      </p:pic>
      <p:pic>
        <p:nvPicPr>
          <p:cNvPr id="12" name="Picture 13" descr="C:\Users\Amy Feng\Documents\download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3471862"/>
            <a:ext cx="1688188" cy="1123413"/>
          </a:xfrm>
          <a:prstGeom prst="rect">
            <a:avLst/>
          </a:prstGeom>
          <a:noFill/>
        </p:spPr>
      </p:pic>
      <p:pic>
        <p:nvPicPr>
          <p:cNvPr id="13" name="Picture 6" descr="http://a2.att.hudong.com/74/26/0130000035349312379126010154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4572000"/>
            <a:ext cx="1524000" cy="1143000"/>
          </a:xfrm>
          <a:prstGeom prst="rect">
            <a:avLst/>
          </a:prstGeom>
          <a:noFill/>
        </p:spPr>
      </p:pic>
      <p:pic>
        <p:nvPicPr>
          <p:cNvPr id="14" name="Picture 14" descr="C:\Users\Amy Feng\Documents\download (2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76600" y="5757863"/>
            <a:ext cx="1653211" cy="110013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459108" y="3821313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春卷 </a:t>
            </a:r>
            <a:r>
              <a:rPr lang="en-US" altLang="zh-CN" dirty="0" err="1"/>
              <a:t>chun</a:t>
            </a:r>
            <a:r>
              <a:rPr lang="en-US" altLang="zh-CN" dirty="0"/>
              <a:t> </a:t>
            </a:r>
            <a:r>
              <a:rPr lang="en-US" altLang="zh-CN" dirty="0" err="1"/>
              <a:t>juan</a:t>
            </a:r>
            <a:endParaRPr lang="en-US" altLang="zh-CN" dirty="0"/>
          </a:p>
        </p:txBody>
      </p:sp>
      <p:sp>
        <p:nvSpPr>
          <p:cNvPr id="17" name="Rectangle 16"/>
          <p:cNvSpPr/>
          <p:nvPr/>
        </p:nvSpPr>
        <p:spPr>
          <a:xfrm>
            <a:off x="4876800" y="1526176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面条</a:t>
            </a:r>
            <a:r>
              <a:rPr lang="en-US" altLang="zh-CN" dirty="0"/>
              <a:t> </a:t>
            </a:r>
            <a:r>
              <a:rPr lang="en-US" altLang="zh-CN" dirty="0" err="1"/>
              <a:t>mian</a:t>
            </a:r>
            <a:r>
              <a:rPr lang="en-US" altLang="zh-CN" dirty="0"/>
              <a:t> </a:t>
            </a:r>
            <a:r>
              <a:rPr lang="en-US" altLang="zh-CN" dirty="0" err="1"/>
              <a:t>tiao</a:t>
            </a:r>
            <a:endParaRPr lang="en-US" altLang="zh-CN" dirty="0"/>
          </a:p>
        </p:txBody>
      </p:sp>
      <p:sp>
        <p:nvSpPr>
          <p:cNvPr id="18" name="Rectangle 17"/>
          <p:cNvSpPr/>
          <p:nvPr/>
        </p:nvSpPr>
        <p:spPr>
          <a:xfrm>
            <a:off x="1648331" y="4974223"/>
            <a:ext cx="1503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炒面 </a:t>
            </a:r>
            <a:r>
              <a:rPr lang="en-US" altLang="zh-CN" sz="1600" dirty="0" err="1"/>
              <a:t>chao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mian</a:t>
            </a:r>
            <a:endParaRPr lang="en-US" altLang="zh-CN" sz="1600" dirty="0"/>
          </a:p>
        </p:txBody>
      </p:sp>
      <p:sp>
        <p:nvSpPr>
          <p:cNvPr id="19" name="Rectangle 18"/>
          <p:cNvSpPr/>
          <p:nvPr/>
        </p:nvSpPr>
        <p:spPr>
          <a:xfrm>
            <a:off x="4946004" y="6137581"/>
            <a:ext cx="150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炒饭 </a:t>
            </a:r>
            <a:r>
              <a:rPr lang="en-US" altLang="zh-CN" dirty="0" err="1"/>
              <a:t>chao</a:t>
            </a:r>
            <a:r>
              <a:rPr lang="en-US" altLang="zh-CN" dirty="0"/>
              <a:t> fan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6454" y="2634734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包子 </a:t>
            </a:r>
            <a:r>
              <a:rPr lang="en-US" altLang="zh-CN" dirty="0" err="1"/>
              <a:t>bao</a:t>
            </a:r>
            <a:r>
              <a:rPr lang="en-US" altLang="zh-CN" dirty="0"/>
              <a:t> </a:t>
            </a:r>
            <a:r>
              <a:rPr lang="en-US" altLang="zh-CN" dirty="0" err="1"/>
              <a:t>zi</a:t>
            </a:r>
            <a:endParaRPr lang="en-US" altLang="zh-CN" dirty="0"/>
          </a:p>
        </p:txBody>
      </p:sp>
      <p:sp>
        <p:nvSpPr>
          <p:cNvPr id="21" name="Rectangle 20"/>
          <p:cNvSpPr/>
          <p:nvPr/>
        </p:nvSpPr>
        <p:spPr>
          <a:xfrm>
            <a:off x="5128396" y="3815834"/>
            <a:ext cx="128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米饭 </a:t>
            </a:r>
            <a:r>
              <a:rPr lang="en-US" altLang="zh-CN" dirty="0"/>
              <a:t>mi fan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78224" y="4955585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馄饨 </a:t>
            </a:r>
            <a:r>
              <a:rPr lang="en-US" altLang="zh-CN" dirty="0" err="1"/>
              <a:t>hun</a:t>
            </a:r>
            <a:r>
              <a:rPr lang="en-US" altLang="zh-CN" dirty="0"/>
              <a:t> </a:t>
            </a:r>
            <a:r>
              <a:rPr lang="en-US" altLang="zh-CN" dirty="0" err="1"/>
              <a:t>tun</a:t>
            </a:r>
            <a:endParaRPr lang="en-US" altLang="zh-CN" dirty="0"/>
          </a:p>
        </p:txBody>
      </p:sp>
      <p:sp>
        <p:nvSpPr>
          <p:cNvPr id="25" name="Rectangle 24"/>
          <p:cNvSpPr/>
          <p:nvPr/>
        </p:nvSpPr>
        <p:spPr>
          <a:xfrm>
            <a:off x="1899058" y="612557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饺子 </a:t>
            </a:r>
            <a:r>
              <a:rPr lang="en-US" altLang="zh-CN" dirty="0" err="1"/>
              <a:t>jiao</a:t>
            </a:r>
            <a:r>
              <a:rPr lang="en-US" altLang="zh-CN" dirty="0"/>
              <a:t> </a:t>
            </a:r>
            <a:r>
              <a:rPr lang="en-US" altLang="zh-CN" dirty="0" err="1"/>
              <a:t>zi</a:t>
            </a:r>
            <a:endParaRPr lang="en-US" altLang="zh-CN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201990"/>
            <a:ext cx="1657350" cy="103292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40456" y="1476184"/>
            <a:ext cx="145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油条 </a:t>
            </a:r>
            <a:r>
              <a:rPr lang="en-US" altLang="zh-CN" dirty="0" smtClean="0"/>
              <a:t>you </a:t>
            </a:r>
            <a:r>
              <a:rPr lang="en-US" altLang="zh-CN" dirty="0" err="1" smtClean="0"/>
              <a:t>tiao</a:t>
            </a:r>
            <a:endParaRPr lang="en-US" altLang="zh-CN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1185078"/>
            <a:ext cx="1360604" cy="1113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70003" y="-27242"/>
            <a:ext cx="2683112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Task </a:t>
            </a:r>
            <a:r>
              <a:rPr lang="en-US" sz="1600" dirty="0"/>
              <a:t>4</a:t>
            </a:r>
            <a:r>
              <a:rPr lang="en-US" sz="1600" dirty="0" smtClean="0"/>
              <a:t>: ENGLISH</a:t>
            </a:r>
          </a:p>
          <a:p>
            <a:r>
              <a:rPr lang="en-US" sz="1600" dirty="0" smtClean="0"/>
              <a:t>Do some research and explain what the following Chinese food items are, for each item, you will need to cover:</a:t>
            </a:r>
          </a:p>
          <a:p>
            <a:r>
              <a:rPr lang="en-US" sz="1600" dirty="0"/>
              <a:t>Example:</a:t>
            </a:r>
          </a:p>
          <a:p>
            <a:endParaRPr lang="en-US" altLang="zh-CN" sz="1600" b="1" dirty="0" smtClean="0"/>
          </a:p>
          <a:p>
            <a:r>
              <a:rPr lang="zh-CN" altLang="en-US" sz="1600" b="1" dirty="0" smtClean="0"/>
              <a:t>豆浆</a:t>
            </a:r>
            <a:endParaRPr lang="en-US" altLang="zh-CN" sz="1600" b="1" dirty="0" smtClean="0"/>
          </a:p>
          <a:p>
            <a:endParaRPr lang="en-US" sz="1600" dirty="0" smtClean="0"/>
          </a:p>
          <a:p>
            <a:r>
              <a:rPr lang="en-US" sz="1400" dirty="0" smtClean="0"/>
              <a:t>1. What is it?</a:t>
            </a:r>
          </a:p>
          <a:p>
            <a:endParaRPr lang="en-US" sz="1400" dirty="0" smtClean="0"/>
          </a:p>
          <a:p>
            <a:r>
              <a:rPr lang="en-US" sz="1400" dirty="0" smtClean="0"/>
              <a:t>soy </a:t>
            </a:r>
            <a:r>
              <a:rPr lang="en-US" sz="1400" dirty="0"/>
              <a:t>milk are both traditional </a:t>
            </a:r>
            <a:r>
              <a:rPr lang="en-US" sz="1400" dirty="0" smtClean="0"/>
              <a:t>Chinese breakfast </a:t>
            </a:r>
            <a:r>
              <a:rPr lang="en-US" sz="1400" dirty="0"/>
              <a:t>foods, served either hot or cold, usually accompanied </a:t>
            </a:r>
            <a:r>
              <a:rPr lang="en-US" sz="1400" dirty="0" smtClean="0"/>
              <a:t>…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2</a:t>
            </a:r>
            <a:r>
              <a:rPr lang="en-US" sz="1400" dirty="0" smtClean="0"/>
              <a:t>. How is it cooked?</a:t>
            </a:r>
          </a:p>
          <a:p>
            <a:endParaRPr lang="en-US" sz="1400" dirty="0" smtClean="0"/>
          </a:p>
          <a:p>
            <a:r>
              <a:rPr lang="en-US" sz="1400" dirty="0" smtClean="0"/>
              <a:t>Boiled.</a:t>
            </a:r>
          </a:p>
          <a:p>
            <a:endParaRPr lang="en-US" sz="1400" dirty="0"/>
          </a:p>
          <a:p>
            <a:r>
              <a:rPr lang="en-US" sz="1400" dirty="0"/>
              <a:t>3</a:t>
            </a:r>
            <a:r>
              <a:rPr lang="en-US" sz="1400" dirty="0" smtClean="0"/>
              <a:t>. For which meal do Chinese people normally eat it?</a:t>
            </a:r>
          </a:p>
          <a:p>
            <a:endParaRPr lang="en-US" sz="1400" dirty="0"/>
          </a:p>
          <a:p>
            <a:r>
              <a:rPr lang="en-US" sz="1400" dirty="0" smtClean="0"/>
              <a:t>Breakfast.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zh-CN" altLang="en-US" sz="1400" dirty="0"/>
          </a:p>
          <a:p>
            <a:r>
              <a:rPr lang="zh-CN" altLang="en-US" sz="1400" dirty="0"/>
              <a:t/>
            </a:r>
            <a:br>
              <a:rPr lang="zh-CN" altLang="en-US" sz="1400" dirty="0"/>
            </a:b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</p:txBody>
      </p:sp>
      <p:pic>
        <p:nvPicPr>
          <p:cNvPr id="31" name="Picture 15" descr="C:\Users\Amy Feng\Documents\download (3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38849" y="-29359"/>
            <a:ext cx="1458905" cy="1143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441815" y="367392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u="sng" dirty="0"/>
              <a:t>豆浆 </a:t>
            </a:r>
            <a:r>
              <a:rPr lang="en-US" altLang="zh-CN" sz="2000" b="1" u="sng" dirty="0" err="1"/>
              <a:t>dou</a:t>
            </a:r>
            <a:r>
              <a:rPr lang="en-US" altLang="zh-CN" sz="2000" b="1" u="sng" dirty="0"/>
              <a:t> </a:t>
            </a:r>
            <a:r>
              <a:rPr lang="en-US" altLang="zh-CN" sz="2000" b="1" u="sng" dirty="0" err="1"/>
              <a:t>jiang</a:t>
            </a:r>
            <a:endParaRPr lang="en-US" sz="2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52" y="2309527"/>
            <a:ext cx="1712869" cy="1140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07" y="22489"/>
            <a:ext cx="1637478" cy="1089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Task 5: QUIZLET SET </a:t>
            </a:r>
            <a:r>
              <a:rPr lang="zh-CN" altLang="en-US" sz="2400" dirty="0" smtClean="0">
                <a:solidFill>
                  <a:srgbClr val="FF0000"/>
                </a:solidFill>
              </a:rPr>
              <a:t>快餐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9343"/>
            <a:ext cx="1276350" cy="1381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5316" y="36957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FLASHCARDS to write down all the words in characters</a:t>
            </a:r>
            <a:r>
              <a:rPr lang="en-US" dirty="0"/>
              <a:t>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76200" y="1739409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3550" y="172274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“LEARN”, finish 100%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783758"/>
            <a:ext cx="1343025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33550" y="209207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 MUST  get every single word correct to be considered as “finish 100%”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3550" y="281407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finish, you will see this: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20311"/>
            <a:ext cx="990600" cy="101910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061572">
            <a:off x="4983826" y="3162041"/>
            <a:ext cx="949424" cy="69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03777" y="3539417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" y="3593290"/>
            <a:ext cx="1323975" cy="1362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63562" y="359975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“MATCH”, make sure you match within 40 seconds.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403777" y="4963078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5239743"/>
            <a:ext cx="1343025" cy="14192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63562" y="4995200"/>
            <a:ext cx="7480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“test”, change your options to: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dirty="0" smtClean="0">
                <a:solidFill>
                  <a:srgbClr val="FF0000"/>
                </a:solidFill>
              </a:rPr>
              <a:t>QUESTION TYPES:        START WITH: BOTH          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Matching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Multiple choice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True/False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820" y="5354257"/>
            <a:ext cx="1600200" cy="4667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91150" y="6386739"/>
            <a:ext cx="748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You MUST score 80% or above.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2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7" grpId="0" animBg="1"/>
      <p:bldP spid="20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SPEAKING QUIZ:</a:t>
            </a:r>
          </a:p>
          <a:p>
            <a:r>
              <a:rPr lang="en-US" dirty="0"/>
              <a:t>F</a:t>
            </a:r>
            <a:r>
              <a:rPr lang="en-US" dirty="0" smtClean="0"/>
              <a:t>ind someone have the same A </a:t>
            </a:r>
            <a:r>
              <a:rPr lang="en-US" dirty="0"/>
              <a:t>&amp;</a:t>
            </a:r>
            <a:r>
              <a:rPr lang="en-US" dirty="0" smtClean="0"/>
              <a:t> B to practice with, you MUST come to Feng </a:t>
            </a:r>
            <a:r>
              <a:rPr lang="en-US" dirty="0" err="1" smtClean="0"/>
              <a:t>laoshi</a:t>
            </a:r>
            <a:r>
              <a:rPr lang="en-US" dirty="0" smtClean="0"/>
              <a:t> to present this period. You will ONLY be responsible for your own grade. You may NOT use your notes.</a:t>
            </a:r>
          </a:p>
          <a:p>
            <a:r>
              <a:rPr lang="en-US" dirty="0" smtClean="0"/>
              <a:t>QUIZLET reference - </a:t>
            </a:r>
            <a:r>
              <a:rPr lang="en-US" altLang="zh-CN" b="1" dirty="0">
                <a:solidFill>
                  <a:srgbClr val="0070C0"/>
                </a:solidFill>
              </a:rPr>
              <a:t>09/28 Speaking Task </a:t>
            </a:r>
            <a:r>
              <a:rPr lang="en-US" altLang="zh-CN" b="1" dirty="0" smtClean="0">
                <a:solidFill>
                  <a:srgbClr val="0070C0"/>
                </a:solidFill>
              </a:rPr>
              <a:t>Reference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A: </a:t>
            </a:r>
            <a:r>
              <a:rPr lang="zh-CN" altLang="en-US" sz="2400" dirty="0" smtClean="0">
                <a:solidFill>
                  <a:srgbClr val="FF0000"/>
                </a:solidFill>
              </a:rPr>
              <a:t>我们一起去吃</a:t>
            </a:r>
            <a:r>
              <a:rPr lang="en-US" altLang="zh-CN" sz="2400" dirty="0" smtClean="0">
                <a:solidFill>
                  <a:srgbClr val="FF0000"/>
                </a:solidFill>
              </a:rPr>
              <a:t>_____</a:t>
            </a:r>
            <a:r>
              <a:rPr lang="zh-CN" altLang="en-US" sz="2400" dirty="0" smtClean="0">
                <a:solidFill>
                  <a:srgbClr val="FF0000"/>
                </a:solidFill>
              </a:rPr>
              <a:t>吧！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B: </a:t>
            </a:r>
            <a:r>
              <a:rPr lang="zh-CN" altLang="en-US" sz="2400" dirty="0" smtClean="0">
                <a:solidFill>
                  <a:srgbClr val="00B050"/>
                </a:solidFill>
              </a:rPr>
              <a:t>你想吃</a:t>
            </a:r>
            <a:r>
              <a:rPr lang="zh-CN" altLang="en-US" sz="2400" dirty="0" smtClean="0"/>
              <a:t>西餐</a:t>
            </a:r>
            <a:r>
              <a:rPr lang="zh-CN" altLang="en-US" sz="2400" dirty="0" smtClean="0">
                <a:solidFill>
                  <a:srgbClr val="00B050"/>
                </a:solidFill>
              </a:rPr>
              <a:t>还是</a:t>
            </a:r>
            <a:r>
              <a:rPr lang="zh-CN" altLang="en-US" sz="2400" dirty="0" smtClean="0"/>
              <a:t>中餐</a:t>
            </a:r>
            <a:r>
              <a:rPr lang="zh-CN" altLang="en-US" sz="2400" dirty="0" smtClean="0">
                <a:solidFill>
                  <a:srgbClr val="00B050"/>
                </a:solidFill>
              </a:rPr>
              <a:t>？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endParaRPr lang="en-US" altLang="zh-CN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A: </a:t>
            </a:r>
            <a:r>
              <a:rPr lang="zh-CN" altLang="en-US" sz="2400" dirty="0" smtClean="0">
                <a:solidFill>
                  <a:srgbClr val="FF0000"/>
                </a:solidFill>
              </a:rPr>
              <a:t>我想吃</a:t>
            </a:r>
            <a:r>
              <a:rPr lang="en-US" altLang="zh-CN" sz="2400" dirty="0" smtClean="0">
                <a:solidFill>
                  <a:srgbClr val="FF0000"/>
                </a:solidFill>
              </a:rPr>
              <a:t>_____</a:t>
            </a:r>
            <a:r>
              <a:rPr lang="zh-CN" altLang="en-US" sz="2400" dirty="0" smtClean="0">
                <a:solidFill>
                  <a:srgbClr val="FF0000"/>
                </a:solidFill>
              </a:rPr>
              <a:t>。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00B050"/>
                </a:solidFill>
              </a:rPr>
              <a:t>B: </a:t>
            </a:r>
            <a:r>
              <a:rPr lang="zh-CN" altLang="en-US" sz="2400" dirty="0" smtClean="0">
                <a:solidFill>
                  <a:srgbClr val="00B050"/>
                </a:solidFill>
              </a:rPr>
              <a:t>你想吃 </a:t>
            </a:r>
            <a:r>
              <a:rPr lang="en-US" altLang="zh-CN" sz="2400" dirty="0" smtClean="0"/>
              <a:t>food 1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zh-CN" altLang="en-US" sz="2400" dirty="0" smtClean="0">
                <a:solidFill>
                  <a:srgbClr val="00B050"/>
                </a:solidFill>
              </a:rPr>
              <a:t>还是 </a:t>
            </a:r>
            <a:r>
              <a:rPr lang="en-US" altLang="zh-CN" sz="2400" dirty="0" smtClean="0"/>
              <a:t>food 2</a:t>
            </a:r>
            <a:r>
              <a:rPr lang="en-US" altLang="zh-CN" sz="2400" dirty="0" smtClean="0">
                <a:solidFill>
                  <a:srgbClr val="00B050"/>
                </a:solidFill>
              </a:rPr>
              <a:t>?</a:t>
            </a:r>
          </a:p>
          <a:p>
            <a:endParaRPr lang="en-US" altLang="zh-CN" sz="2400" dirty="0" smtClean="0">
              <a:solidFill>
                <a:srgbClr val="00B05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A:</a:t>
            </a:r>
            <a:r>
              <a:rPr lang="zh-CN" altLang="en-US" sz="2400" dirty="0" smtClean="0">
                <a:solidFill>
                  <a:srgbClr val="FF0000"/>
                </a:solidFill>
              </a:rPr>
              <a:t>我想吃</a:t>
            </a:r>
            <a:r>
              <a:rPr lang="en-US" altLang="zh-CN" sz="2400" dirty="0" smtClean="0">
                <a:solidFill>
                  <a:srgbClr val="FF0000"/>
                </a:solidFill>
              </a:rPr>
              <a:t>_____</a:t>
            </a:r>
            <a:r>
              <a:rPr lang="zh-CN" altLang="en-US" sz="2400" dirty="0" smtClean="0">
                <a:solidFill>
                  <a:srgbClr val="FF0000"/>
                </a:solidFill>
              </a:rPr>
              <a:t>。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B:</a:t>
            </a:r>
            <a:r>
              <a:rPr lang="zh-CN" altLang="en-US" sz="2400" dirty="0" smtClean="0">
                <a:solidFill>
                  <a:srgbClr val="00B050"/>
                </a:solidFill>
              </a:rPr>
              <a:t>你想喝什么？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endParaRPr lang="en-US" altLang="zh-CN" sz="2400" dirty="0" smtClean="0">
              <a:solidFill>
                <a:srgbClr val="00B05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en-US" altLang="zh-CN" sz="2400" dirty="0" smtClean="0">
                <a:solidFill>
                  <a:srgbClr val="FF0000"/>
                </a:solidFill>
              </a:rPr>
              <a:t>:</a:t>
            </a:r>
            <a:r>
              <a:rPr lang="zh-CN" altLang="en-US" sz="2400" dirty="0" smtClean="0">
                <a:solidFill>
                  <a:srgbClr val="FF0000"/>
                </a:solidFill>
              </a:rPr>
              <a:t>我想喝</a:t>
            </a:r>
            <a:r>
              <a:rPr lang="en-US" altLang="zh-CN" sz="2400" dirty="0" smtClean="0">
                <a:solidFill>
                  <a:srgbClr val="FF0000"/>
                </a:solidFill>
              </a:rPr>
              <a:t>_____</a:t>
            </a:r>
            <a:r>
              <a:rPr lang="zh-CN" altLang="en-US" sz="2400" dirty="0" smtClean="0">
                <a:solidFill>
                  <a:srgbClr val="FF0000"/>
                </a:solidFill>
              </a:rPr>
              <a:t>。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447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早饭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午饭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晚饭</a:t>
            </a:r>
            <a:endParaRPr lang="en-US" sz="1600" dirty="0"/>
          </a:p>
        </p:txBody>
      </p:sp>
      <p:sp>
        <p:nvSpPr>
          <p:cNvPr id="5" name="Smiley Face 4"/>
          <p:cNvSpPr/>
          <p:nvPr/>
        </p:nvSpPr>
        <p:spPr>
          <a:xfrm>
            <a:off x="5410200" y="914400"/>
            <a:ext cx="533400" cy="4572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4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SPEAKING </a:t>
            </a:r>
            <a:r>
              <a:rPr lang="en-US" sz="1600" dirty="0" smtClean="0"/>
              <a:t>QUIZ: (</a:t>
            </a:r>
            <a:r>
              <a:rPr lang="en-US" sz="1600" dirty="0"/>
              <a:t>3 </a:t>
            </a:r>
            <a:r>
              <a:rPr lang="en-US" sz="1600" dirty="0" smtClean="0"/>
              <a:t>Assigned students)</a:t>
            </a:r>
          </a:p>
          <a:p>
            <a:r>
              <a:rPr lang="en-US" sz="1600" dirty="0" smtClean="0"/>
              <a:t>you </a:t>
            </a:r>
            <a:r>
              <a:rPr lang="en-US" sz="1600" dirty="0"/>
              <a:t>MUST come to Feng </a:t>
            </a:r>
            <a:r>
              <a:rPr lang="en-US" sz="1600" dirty="0" err="1"/>
              <a:t>laoshi</a:t>
            </a:r>
            <a:r>
              <a:rPr lang="en-US" sz="1600" dirty="0"/>
              <a:t> to present this period. You will ONLY be responsible for your own grade. You may NOT use </a:t>
            </a:r>
            <a:r>
              <a:rPr lang="en-US" sz="1600" dirty="0" smtClean="0"/>
              <a:t>PIN YIN as notes.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A: I am hungry, are you </a:t>
            </a:r>
            <a:r>
              <a:rPr lang="en-US" sz="2000" dirty="0" smtClean="0">
                <a:solidFill>
                  <a:srgbClr val="FF0000"/>
                </a:solidFill>
              </a:rPr>
              <a:t>guys </a:t>
            </a:r>
            <a:r>
              <a:rPr lang="en-US" sz="2000" dirty="0" smtClean="0">
                <a:solidFill>
                  <a:srgbClr val="FF0000"/>
                </a:solidFill>
              </a:rPr>
              <a:t>hungry?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B: Me too, do you want to go to …?</a:t>
            </a:r>
            <a:endParaRPr lang="en-US" altLang="zh-CN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A: I am too lazy, how about we </a:t>
            </a:r>
            <a:r>
              <a:rPr lang="zh-CN" altLang="en-US" sz="2000" dirty="0" smtClean="0">
                <a:solidFill>
                  <a:srgbClr val="FF0000"/>
                </a:solidFill>
              </a:rPr>
              <a:t>上网点餐 </a:t>
            </a:r>
            <a:r>
              <a:rPr lang="en-US" altLang="zh-CN" sz="2000" dirty="0" smtClean="0">
                <a:solidFill>
                  <a:srgbClr val="FF0000"/>
                </a:solidFill>
              </a:rPr>
              <a:t>(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shang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wang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dian</a:t>
            </a:r>
            <a:r>
              <a:rPr lang="en-US" altLang="zh-CN" sz="2000" dirty="0" smtClean="0">
                <a:solidFill>
                  <a:srgbClr val="FF0000"/>
                </a:solidFill>
              </a:rPr>
              <a:t> can=order online)</a:t>
            </a:r>
            <a:r>
              <a:rPr lang="zh-CN" altLang="en-US" sz="2000" dirty="0" smtClean="0">
                <a:solidFill>
                  <a:srgbClr val="FF0000"/>
                </a:solidFill>
              </a:rPr>
              <a:t>？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00B050"/>
                </a:solidFill>
              </a:rPr>
              <a:t>B: Ok, which restaurant do you want to odder from?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A:…(make up a Chinese name)</a:t>
            </a:r>
            <a:r>
              <a:rPr lang="zh-CN" altLang="en-US" sz="2000" dirty="0" smtClean="0">
                <a:solidFill>
                  <a:srgbClr val="FF0000"/>
                </a:solidFill>
              </a:rPr>
              <a:t>中餐厅。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B:Ok.</a:t>
            </a:r>
          </a:p>
          <a:p>
            <a:r>
              <a:rPr lang="en-US" altLang="zh-CN" sz="2000" dirty="0" smtClean="0"/>
              <a:t>On the phone: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C: Hello, </a:t>
            </a:r>
            <a:r>
              <a:rPr lang="zh-CN" altLang="en-US" sz="2000" dirty="0" smtClean="0">
                <a:solidFill>
                  <a:srgbClr val="7030A0"/>
                </a:solidFill>
              </a:rPr>
              <a:t>这是</a:t>
            </a:r>
            <a:r>
              <a:rPr lang="en-US" altLang="zh-CN" sz="2000" dirty="0" smtClean="0">
                <a:solidFill>
                  <a:srgbClr val="7030A0"/>
                </a:solidFill>
              </a:rPr>
              <a:t>…</a:t>
            </a:r>
            <a:r>
              <a:rPr lang="zh-CN" altLang="en-US" sz="2000" dirty="0" smtClean="0">
                <a:solidFill>
                  <a:srgbClr val="7030A0"/>
                </a:solidFill>
              </a:rPr>
              <a:t>。</a:t>
            </a:r>
            <a:r>
              <a:rPr lang="en-US" altLang="zh-CN" sz="2000" dirty="0" smtClean="0">
                <a:solidFill>
                  <a:srgbClr val="7030A0"/>
                </a:solidFill>
              </a:rPr>
              <a:t>How may I help you?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A: Hello, we want to </a:t>
            </a:r>
            <a:r>
              <a:rPr lang="zh-CN" altLang="en-US" sz="2000" dirty="0" smtClean="0">
                <a:solidFill>
                  <a:srgbClr val="FF0000"/>
                </a:solidFill>
              </a:rPr>
              <a:t>点外卖 </a:t>
            </a:r>
            <a:r>
              <a:rPr lang="en-US" altLang="zh-CN" sz="2000" dirty="0" smtClean="0">
                <a:solidFill>
                  <a:srgbClr val="FF0000"/>
                </a:solidFill>
              </a:rPr>
              <a:t>(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dian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wai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mai</a:t>
            </a:r>
            <a:r>
              <a:rPr lang="en-US" altLang="zh-CN" sz="2000" dirty="0" smtClean="0">
                <a:solidFill>
                  <a:srgbClr val="FF0000"/>
                </a:solidFill>
              </a:rPr>
              <a:t>=order to go)</a:t>
            </a:r>
            <a:r>
              <a:rPr lang="zh-CN" altLang="en-US" sz="2000" dirty="0" smtClean="0">
                <a:solidFill>
                  <a:srgbClr val="FF0000"/>
                </a:solidFill>
              </a:rPr>
              <a:t>。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Order food conversation between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7030A0"/>
                </a:solidFill>
              </a:rPr>
              <a:t>C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At least 2 hot dishes, 1 cold dish, 1 soup and rice or noodles. (At least 3 questions and 3 answers)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C: Repeat the dishes to confirm the order.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A: Correct. How much?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C: Price.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B: We will be there in about 30 minutes.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C: Ok, thank you. </a:t>
            </a:r>
            <a:r>
              <a:rPr lang="zh-CN" altLang="en-US" sz="2000" dirty="0" smtClean="0">
                <a:solidFill>
                  <a:srgbClr val="7030A0"/>
                </a:solidFill>
              </a:rPr>
              <a:t>一会儿见。</a:t>
            </a:r>
            <a:endParaRPr lang="en-US" altLang="zh-CN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A&amp;B: 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一会见。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114800" y="685800"/>
            <a:ext cx="609600" cy="45720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94" y="0"/>
            <a:ext cx="91933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DO NOW: Find the following words in the paragraph and write them down on your paper.</a:t>
            </a:r>
          </a:p>
          <a:p>
            <a:r>
              <a:rPr lang="zh-CN" altLang="en-US" sz="3600" dirty="0"/>
              <a:t>我们全家人都喜欢吃中餐。我们早餐一般吃油条和豆浆。我们晚饭一般吃米饭和炒菜。我们家周末有时候去饭店吃饭。我们下个周末会去一家日本餐厅吃饭</a:t>
            </a:r>
            <a:r>
              <a:rPr lang="zh-CN" altLang="en-US" sz="3600" dirty="0" smtClean="0"/>
              <a:t>。</a:t>
            </a:r>
            <a:endParaRPr lang="en-US" altLang="zh-CN" sz="3600" dirty="0"/>
          </a:p>
          <a:p>
            <a:r>
              <a:rPr lang="en-US" dirty="0" smtClean="0"/>
              <a:t>Entire </a:t>
            </a:r>
            <a:r>
              <a:rPr lang="en-US" dirty="0"/>
              <a:t>family:                            Chinese food:</a:t>
            </a:r>
          </a:p>
          <a:p>
            <a:r>
              <a:rPr lang="en-US" dirty="0"/>
              <a:t>Breakfast:                                  Normally:       </a:t>
            </a:r>
          </a:p>
          <a:p>
            <a:r>
              <a:rPr lang="en-US" dirty="0"/>
              <a:t>Normally:                                   dinner:</a:t>
            </a:r>
          </a:p>
          <a:p>
            <a:r>
              <a:rPr lang="en-US" dirty="0"/>
              <a:t>Weekend:                                   sometimes:</a:t>
            </a:r>
          </a:p>
          <a:p>
            <a:r>
              <a:rPr lang="en-US" dirty="0"/>
              <a:t>Restaurant1:                                next (weekend):</a:t>
            </a:r>
          </a:p>
          <a:p>
            <a:r>
              <a:rPr lang="en-US" dirty="0"/>
              <a:t>Restaurant2: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0480" y="4247317"/>
            <a:ext cx="9144000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 </a:t>
            </a:r>
            <a:r>
              <a:rPr lang="en-US" altLang="zh-CN" dirty="0"/>
              <a:t>1</a:t>
            </a:r>
            <a:r>
              <a:rPr lang="en-US" altLang="zh-CN" dirty="0" smtClean="0"/>
              <a:t>: </a:t>
            </a:r>
          </a:p>
          <a:p>
            <a:r>
              <a:rPr lang="en-US" altLang="zh-CN" dirty="0" smtClean="0"/>
              <a:t>Find 5 items on </a:t>
            </a:r>
            <a:r>
              <a:rPr lang="en-US" altLang="zh-CN" b="1" i="1" u="sng" dirty="0" smtClean="0"/>
              <a:t>QUIZLET  or your notes </a:t>
            </a:r>
            <a:r>
              <a:rPr lang="en-US" altLang="zh-CN" dirty="0" smtClean="0"/>
              <a:t>for each category.</a:t>
            </a:r>
          </a:p>
          <a:p>
            <a:r>
              <a:rPr lang="zh-CN" altLang="en-US" sz="2800" dirty="0" smtClean="0"/>
              <a:t>中餐：</a:t>
            </a:r>
            <a:endParaRPr lang="en-US" altLang="zh-CN" sz="2800" dirty="0" smtClean="0"/>
          </a:p>
          <a:p>
            <a:r>
              <a:rPr lang="zh-CN" altLang="en-US" sz="2800" dirty="0" smtClean="0"/>
              <a:t>西餐：</a:t>
            </a:r>
            <a:endParaRPr lang="en-US" altLang="zh-CN" sz="2800" dirty="0" smtClean="0"/>
          </a:p>
          <a:p>
            <a:r>
              <a:rPr lang="zh-CN" altLang="en-US" sz="2800" dirty="0" smtClean="0"/>
              <a:t>快餐：</a:t>
            </a:r>
            <a:endParaRPr lang="en-US" altLang="zh-CN" sz="2800" dirty="0" smtClean="0"/>
          </a:p>
          <a:p>
            <a:r>
              <a:rPr lang="zh-CN" altLang="en-US" sz="2800" dirty="0" smtClean="0"/>
              <a:t>饮料</a:t>
            </a:r>
            <a:r>
              <a:rPr lang="en-US" altLang="zh-CN" sz="2800" dirty="0" smtClean="0"/>
              <a:t>(2)</a:t>
            </a:r>
            <a:r>
              <a:rPr lang="zh-CN" altLang="en-US" sz="2800" dirty="0" smtClean="0"/>
              <a:t>：</a:t>
            </a:r>
            <a:endParaRPr lang="en-US" altLang="zh-CN" sz="2800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4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-653936"/>
            <a:ext cx="8153400" cy="29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3886200" y="-2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1:</a:t>
            </a:r>
          </a:p>
          <a:p>
            <a:pPr algn="ctr"/>
            <a:r>
              <a:rPr lang="zh-CN" altLang="en-US" sz="1600" dirty="0" smtClean="0"/>
              <a:t>百 </a:t>
            </a:r>
            <a:r>
              <a:rPr lang="en-US" altLang="zh-CN" sz="1600" dirty="0" smtClean="0"/>
              <a:t>= hundred</a:t>
            </a:r>
          </a:p>
          <a:p>
            <a:pPr algn="ctr"/>
            <a:r>
              <a:rPr lang="en-US" sz="1600" dirty="0" smtClean="0"/>
              <a:t>Example: </a:t>
            </a:r>
          </a:p>
          <a:p>
            <a:pPr algn="ctr"/>
            <a:r>
              <a:rPr lang="en-US" sz="1600" dirty="0" smtClean="0"/>
              <a:t>260 = </a:t>
            </a:r>
            <a:r>
              <a:rPr lang="zh-CN" altLang="en-US" sz="1600" dirty="0" smtClean="0"/>
              <a:t>二</a:t>
            </a:r>
            <a:r>
              <a:rPr lang="zh-CN" altLang="en-US" sz="1600" dirty="0" smtClean="0">
                <a:solidFill>
                  <a:srgbClr val="FF0000"/>
                </a:solidFill>
              </a:rPr>
              <a:t>百</a:t>
            </a:r>
            <a:r>
              <a:rPr lang="zh-CN" altLang="en-US" sz="1600" dirty="0" smtClean="0"/>
              <a:t>六十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76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7700" y="-21409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+ hundred + 0 + 1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37041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+ hundred + 1 + 10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36" y="2271927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2</a:t>
            </a:r>
            <a:r>
              <a:rPr lang="en-US" dirty="0" smtClean="0"/>
              <a:t>: </a:t>
            </a:r>
            <a:r>
              <a:rPr lang="en-US" altLang="zh-CN" dirty="0" smtClean="0"/>
              <a:t>Write the price down in Chinese</a:t>
            </a:r>
            <a:r>
              <a:rPr lang="zh-CN" altLang="en-US" dirty="0"/>
              <a:t> </a:t>
            </a:r>
            <a:r>
              <a:rPr lang="en-US" altLang="zh-CN" dirty="0" smtClean="0"/>
              <a:t>using the examples shown.</a:t>
            </a:r>
          </a:p>
          <a:p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1" y="3195257"/>
            <a:ext cx="903493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58291" y="39572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4491" y="46430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3.50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4491" y="53288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1.49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8291" y="60146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5.79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8891" y="40334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1.50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7891" y="47192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2691" y="60908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12.87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2691" y="54050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7.32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28600" y="3116824"/>
            <a:ext cx="6477000" cy="693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77491" y="2691782"/>
            <a:ext cx="5562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Price examples: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3.00       </a:t>
            </a:r>
            <a:r>
              <a:rPr lang="zh-CN" altLang="en-US" dirty="0" smtClean="0">
                <a:solidFill>
                  <a:srgbClr val="FF0000"/>
                </a:solidFill>
              </a:rPr>
              <a:t>三块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4.5         </a:t>
            </a:r>
            <a:r>
              <a:rPr lang="zh-CN" altLang="en-US" dirty="0" smtClean="0">
                <a:solidFill>
                  <a:srgbClr val="00B050"/>
                </a:solidFill>
              </a:rPr>
              <a:t>四块五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6.92       </a:t>
            </a:r>
            <a:r>
              <a:rPr lang="zh-CN" altLang="en-US" dirty="0" smtClean="0">
                <a:solidFill>
                  <a:srgbClr val="7030A0"/>
                </a:solidFill>
              </a:rPr>
              <a:t>六块九毛二（分）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193964" y="2237376"/>
            <a:ext cx="9372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28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8839199" cy="476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3</a:t>
            </a:r>
            <a:r>
              <a:rPr lang="en-US" dirty="0" smtClean="0"/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5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97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</a:t>
            </a:r>
            <a:r>
              <a:rPr lang="en-US" sz="1600" b="1" dirty="0"/>
              <a:t>4</a:t>
            </a:r>
            <a:r>
              <a:rPr lang="en-US" sz="1600" b="1" dirty="0" smtClean="0"/>
              <a:t>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做饭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(10 words)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62600" y="0"/>
            <a:ext cx="0" cy="746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04013" y="78819"/>
            <a:ext cx="35813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IMPORTANT:</a:t>
            </a:r>
          </a:p>
          <a:p>
            <a:endParaRPr lang="en-US" dirty="0" smtClean="0"/>
          </a:p>
          <a:p>
            <a:r>
              <a:rPr lang="en-US" dirty="0" smtClean="0"/>
              <a:t>Feng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shi</a:t>
            </a:r>
            <a:r>
              <a:rPr lang="en-US" dirty="0" smtClean="0"/>
              <a:t> will check you </a:t>
            </a:r>
            <a:r>
              <a:rPr lang="en-US" dirty="0" err="1" smtClean="0"/>
              <a:t>quizlet</a:t>
            </a:r>
            <a:r>
              <a:rPr lang="en-US" dirty="0" smtClean="0"/>
              <a:t> completion next Wednesday (10/04)</a:t>
            </a:r>
          </a:p>
          <a:p>
            <a:endParaRPr lang="en-US" dirty="0"/>
          </a:p>
          <a:p>
            <a:r>
              <a:rPr lang="en-US" dirty="0" smtClean="0"/>
              <a:t>Make sure you finish the following sets:</a:t>
            </a:r>
          </a:p>
          <a:p>
            <a:endParaRPr lang="en-US" dirty="0" smtClean="0"/>
          </a:p>
          <a:p>
            <a:r>
              <a:rPr lang="zh-CN" altLang="en-US" sz="4000" dirty="0" smtClean="0"/>
              <a:t>做饭</a:t>
            </a:r>
            <a:endParaRPr lang="en-US" altLang="zh-CN" sz="4000" dirty="0" smtClean="0"/>
          </a:p>
          <a:p>
            <a:endParaRPr lang="en-US" sz="4000" dirty="0"/>
          </a:p>
          <a:p>
            <a:r>
              <a:rPr lang="zh-CN" altLang="en-US" sz="4000" dirty="0" smtClean="0"/>
              <a:t>快餐</a:t>
            </a:r>
            <a:endParaRPr lang="en-US" altLang="zh-CN" sz="4000" dirty="0" smtClean="0"/>
          </a:p>
          <a:p>
            <a:endParaRPr lang="en-US" sz="4000" dirty="0"/>
          </a:p>
          <a:p>
            <a:r>
              <a:rPr lang="zh-CN" altLang="en-US" sz="4000" dirty="0" smtClean="0"/>
              <a:t>水果和蔬菜 </a:t>
            </a:r>
            <a:r>
              <a:rPr lang="en-US" altLang="zh-CN" sz="4000" dirty="0" smtClean="0"/>
              <a:t>1</a:t>
            </a:r>
            <a:r>
              <a:rPr lang="en-US" sz="4000" dirty="0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1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43" y="2743200"/>
            <a:ext cx="8512714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4" y="4964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800" dirty="0" smtClean="0">
                <a:solidFill>
                  <a:srgbClr val="FF0000"/>
                </a:solidFill>
              </a:rPr>
              <a:t>我们去</a:t>
            </a:r>
            <a:r>
              <a:rPr lang="en-US" altLang="zh-CN" sz="2800" dirty="0" smtClean="0">
                <a:solidFill>
                  <a:srgbClr val="FF0000"/>
                </a:solidFill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</a:rPr>
              <a:t>。     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>
                <a:solidFill>
                  <a:srgbClr val="00B050"/>
                </a:solidFill>
              </a:rPr>
              <a:t>我们去</a:t>
            </a:r>
            <a:r>
              <a:rPr lang="en-US" altLang="zh-CN" sz="2800" dirty="0" smtClean="0">
                <a:solidFill>
                  <a:srgbClr val="00B050"/>
                </a:solidFill>
              </a:rPr>
              <a:t>B</a:t>
            </a:r>
            <a:r>
              <a:rPr lang="zh-CN" altLang="en-US" sz="2800" dirty="0" smtClean="0">
                <a:solidFill>
                  <a:srgbClr val="00B050"/>
                </a:solidFill>
              </a:rPr>
              <a:t>。      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>
                <a:solidFill>
                  <a:srgbClr val="7030A0"/>
                </a:solidFill>
              </a:rPr>
              <a:t>我们都去。</a:t>
            </a:r>
            <a:endParaRPr lang="en-US" altLang="zh-CN" sz="280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dirty="0">
                <a:solidFill>
                  <a:srgbClr val="FF0000"/>
                </a:solidFill>
              </a:rPr>
              <a:t>我喜</a:t>
            </a:r>
            <a:r>
              <a:rPr lang="zh-CN" altLang="en-US" sz="2800" dirty="0" smtClean="0">
                <a:solidFill>
                  <a:srgbClr val="FF0000"/>
                </a:solidFill>
              </a:rPr>
              <a:t>欢吃</a:t>
            </a:r>
            <a:r>
              <a:rPr lang="en-US" altLang="zh-CN" sz="2800" dirty="0" smtClean="0">
                <a:solidFill>
                  <a:srgbClr val="FF0000"/>
                </a:solidFill>
              </a:rPr>
              <a:t>A </a:t>
            </a:r>
            <a:r>
              <a:rPr lang="zh-CN" altLang="en-US" sz="2800" dirty="0">
                <a:solidFill>
                  <a:srgbClr val="FF0000"/>
                </a:solidFill>
              </a:rPr>
              <a:t>。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>
                <a:solidFill>
                  <a:srgbClr val="00B050"/>
                </a:solidFill>
              </a:rPr>
              <a:t>我喜欢吃</a:t>
            </a:r>
            <a:r>
              <a:rPr lang="en-US" altLang="zh-CN" sz="2800" dirty="0" smtClean="0">
                <a:solidFill>
                  <a:srgbClr val="00B050"/>
                </a:solidFill>
              </a:rPr>
              <a:t>B</a:t>
            </a:r>
            <a:r>
              <a:rPr lang="zh-CN" altLang="en-US" sz="2800" dirty="0" smtClean="0">
                <a:solidFill>
                  <a:srgbClr val="00B050"/>
                </a:solidFill>
              </a:rPr>
              <a:t>。 </a:t>
            </a:r>
            <a:r>
              <a:rPr lang="en-US" altLang="zh-CN" sz="2800" dirty="0" smtClean="0"/>
              <a:t>Or       </a:t>
            </a:r>
            <a:r>
              <a:rPr lang="zh-CN" altLang="en-US" sz="2800" dirty="0" smtClean="0">
                <a:solidFill>
                  <a:srgbClr val="7030A0"/>
                </a:solidFill>
              </a:rPr>
              <a:t>我都喜欢吃。</a:t>
            </a:r>
            <a:endParaRPr lang="en-US" altLang="zh-CN" sz="280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dirty="0">
                <a:solidFill>
                  <a:srgbClr val="FF0000"/>
                </a:solidFill>
              </a:rPr>
              <a:t>我想</a:t>
            </a:r>
            <a:r>
              <a:rPr lang="zh-CN" altLang="en-US" sz="2800" dirty="0" smtClean="0">
                <a:solidFill>
                  <a:srgbClr val="FF0000"/>
                </a:solidFill>
              </a:rPr>
              <a:t>去 </a:t>
            </a:r>
            <a:r>
              <a:rPr lang="en-US" altLang="zh-CN" sz="2800" dirty="0" smtClean="0">
                <a:solidFill>
                  <a:srgbClr val="FF0000"/>
                </a:solidFill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</a:rPr>
              <a:t>。    </a:t>
            </a:r>
            <a:r>
              <a:rPr lang="en-US" altLang="zh-CN" sz="2800" dirty="0" smtClean="0"/>
              <a:t>Or     </a:t>
            </a:r>
            <a:r>
              <a:rPr lang="zh-CN" altLang="en-US" sz="2800" dirty="0" smtClean="0">
                <a:solidFill>
                  <a:srgbClr val="00B050"/>
                </a:solidFill>
              </a:rPr>
              <a:t>我喜欢去 </a:t>
            </a:r>
            <a:r>
              <a:rPr lang="en-US" altLang="zh-CN" sz="2800" dirty="0" smtClean="0">
                <a:solidFill>
                  <a:srgbClr val="00B050"/>
                </a:solidFill>
              </a:rPr>
              <a:t>B</a:t>
            </a:r>
            <a:r>
              <a:rPr lang="zh-CN" altLang="en-US" sz="2800" dirty="0" smtClean="0">
                <a:solidFill>
                  <a:srgbClr val="00B050"/>
                </a:solidFill>
              </a:rPr>
              <a:t>。 </a:t>
            </a:r>
            <a:r>
              <a:rPr lang="en-US" altLang="zh-CN" sz="2800" dirty="0" smtClean="0"/>
              <a:t>Or       </a:t>
            </a:r>
            <a:r>
              <a:rPr lang="zh-CN" altLang="en-US" sz="2800" dirty="0" smtClean="0">
                <a:solidFill>
                  <a:srgbClr val="7030A0"/>
                </a:solidFill>
              </a:rPr>
              <a:t>我都想去。</a:t>
            </a:r>
            <a:endParaRPr lang="en-US" altLang="zh-CN" sz="280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dirty="0">
                <a:solidFill>
                  <a:srgbClr val="FF0000"/>
                </a:solidFill>
              </a:rPr>
              <a:t>我</a:t>
            </a:r>
            <a:r>
              <a:rPr lang="zh-CN" altLang="en-US" sz="2800" dirty="0" smtClean="0">
                <a:solidFill>
                  <a:srgbClr val="FF0000"/>
                </a:solidFill>
              </a:rPr>
              <a:t>想  </a:t>
            </a:r>
            <a:r>
              <a:rPr lang="en-US" altLang="zh-CN" sz="2800" dirty="0" smtClean="0">
                <a:solidFill>
                  <a:srgbClr val="FF0000"/>
                </a:solidFill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</a:rPr>
              <a:t>。        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>
                <a:solidFill>
                  <a:srgbClr val="00B050"/>
                </a:solidFill>
              </a:rPr>
              <a:t>我想   </a:t>
            </a:r>
            <a:r>
              <a:rPr lang="en-US" altLang="zh-CN" sz="2800" dirty="0" smtClean="0">
                <a:solidFill>
                  <a:srgbClr val="00B050"/>
                </a:solidFill>
              </a:rPr>
              <a:t>B</a:t>
            </a:r>
            <a:r>
              <a:rPr lang="zh-CN" altLang="en-US" sz="2800" dirty="0" smtClean="0">
                <a:solidFill>
                  <a:srgbClr val="00B050"/>
                </a:solidFill>
              </a:rPr>
              <a:t>。        </a:t>
            </a:r>
            <a:r>
              <a:rPr lang="en-US" altLang="zh-CN" sz="2800" dirty="0" smtClean="0"/>
              <a:t>Or      </a:t>
            </a:r>
            <a:r>
              <a:rPr lang="zh-CN" altLang="en-US" sz="2800" dirty="0" smtClean="0">
                <a:solidFill>
                  <a:srgbClr val="7030A0"/>
                </a:solidFill>
              </a:rPr>
              <a:t>我都想去。</a:t>
            </a:r>
            <a:endParaRPr lang="en-US" altLang="zh-CN" sz="280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dirty="0">
                <a:solidFill>
                  <a:srgbClr val="FF0000"/>
                </a:solidFill>
              </a:rPr>
              <a:t>我喜</a:t>
            </a:r>
            <a:r>
              <a:rPr lang="zh-CN" altLang="en-US" sz="2800" dirty="0" smtClean="0">
                <a:solidFill>
                  <a:srgbClr val="FF0000"/>
                </a:solidFill>
              </a:rPr>
              <a:t>欢   </a:t>
            </a:r>
            <a:r>
              <a:rPr lang="en-US" altLang="zh-CN" sz="2800" dirty="0" smtClean="0">
                <a:solidFill>
                  <a:srgbClr val="FF0000"/>
                </a:solidFill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</a:rPr>
              <a:t>。  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>
                <a:solidFill>
                  <a:srgbClr val="00B050"/>
                </a:solidFill>
              </a:rPr>
              <a:t>我喜欢  </a:t>
            </a:r>
            <a:r>
              <a:rPr lang="en-US" altLang="zh-CN" sz="2800" dirty="0" smtClean="0">
                <a:solidFill>
                  <a:srgbClr val="00B050"/>
                </a:solidFill>
              </a:rPr>
              <a:t>B</a:t>
            </a:r>
            <a:r>
              <a:rPr lang="zh-CN" altLang="en-US" sz="2800" dirty="0" smtClean="0">
                <a:solidFill>
                  <a:srgbClr val="00B050"/>
                </a:solidFill>
              </a:rPr>
              <a:t>。      </a:t>
            </a:r>
            <a:r>
              <a:rPr lang="en-US" altLang="zh-CN" sz="2800" dirty="0" smtClean="0"/>
              <a:t>Or </a:t>
            </a:r>
            <a:r>
              <a:rPr lang="zh-CN" altLang="en-US" sz="2800" dirty="0" smtClean="0">
                <a:solidFill>
                  <a:srgbClr val="7030A0"/>
                </a:solidFill>
              </a:rPr>
              <a:t>我喜欢   </a:t>
            </a:r>
            <a:r>
              <a:rPr lang="en-US" altLang="zh-CN" sz="2800" dirty="0" smtClean="0">
                <a:solidFill>
                  <a:srgbClr val="7030A0"/>
                </a:solidFill>
              </a:rPr>
              <a:t>A   </a:t>
            </a:r>
            <a:r>
              <a:rPr lang="zh-CN" altLang="en-US" sz="2800" dirty="0" smtClean="0">
                <a:solidFill>
                  <a:srgbClr val="7030A0"/>
                </a:solidFill>
              </a:rPr>
              <a:t>和  </a:t>
            </a:r>
            <a:r>
              <a:rPr lang="en-US" altLang="zh-CN" sz="2800" dirty="0" smtClean="0">
                <a:solidFill>
                  <a:srgbClr val="7030A0"/>
                </a:solidFill>
              </a:rPr>
              <a:t>B</a:t>
            </a:r>
            <a:r>
              <a:rPr lang="zh-CN" altLang="en-US" sz="2800" dirty="0" smtClean="0">
                <a:solidFill>
                  <a:srgbClr val="7030A0"/>
                </a:solidFill>
              </a:rPr>
              <a:t>。</a:t>
            </a:r>
            <a:r>
              <a:rPr lang="en-US" altLang="zh-CN" sz="2800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5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Answer the questions in complete sentences, using at least 2 red and 2 green.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3200400"/>
            <a:ext cx="6858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0592" y="3213847"/>
            <a:ext cx="934208" cy="6275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5500" y="3886200"/>
            <a:ext cx="6477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3886200"/>
            <a:ext cx="685800" cy="76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0700" y="4495800"/>
            <a:ext cx="6477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4733" y="4495800"/>
            <a:ext cx="647700" cy="76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66850" y="5056094"/>
            <a:ext cx="1962150" cy="125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6528" y="5056094"/>
            <a:ext cx="1962150" cy="1255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30283" y="6275294"/>
            <a:ext cx="1314450" cy="125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30894" y="6257364"/>
            <a:ext cx="1350705" cy="1434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2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-228600"/>
            <a:ext cx="7543800" cy="501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906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3: True or false and MARK DOWN the REASONS in the paragraph.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41381"/>
            <a:ext cx="927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Reason: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52600" y="732322"/>
            <a:ext cx="1828800" cy="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467960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403130" y="4874405"/>
            <a:ext cx="328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Example:_____</a:t>
            </a:r>
            <a:r>
              <a:rPr lang="zh-CN" altLang="en-US" dirty="0"/>
              <a:t>田方住在北京。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3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74113"/>
              </p:ext>
            </p:extLst>
          </p:nvPr>
        </p:nvGraphicFramePr>
        <p:xfrm>
          <a:off x="0" y="0"/>
          <a:ext cx="6477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包子 </a:t>
                      </a:r>
                      <a:endParaRPr lang="en-US" altLang="zh-CN" sz="1800" dirty="0" smtClean="0"/>
                    </a:p>
                    <a:p>
                      <a:r>
                        <a:rPr lang="en-US" dirty="0" smtClean="0"/>
                        <a:t>                                 </a:t>
                      </a:r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火锅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</a:rPr>
                        <a:t>huo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</a:rPr>
                        <a:t>guo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          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                                   </a:t>
                      </a:r>
                      <a:r>
                        <a:rPr lang="zh-CN" altLang="en-US" dirty="0" smtClean="0"/>
                        <a:t>粥 </a:t>
                      </a:r>
                      <a:r>
                        <a:rPr lang="en-US" altLang="zh-CN" dirty="0" err="1" smtClean="0"/>
                        <a:t>zhou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8" descr="http://pic1a.nipic.com/2008-12-22/2008122211142339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763" y="3452275"/>
            <a:ext cx="1358348" cy="1143000"/>
          </a:xfrm>
          <a:prstGeom prst="rect">
            <a:avLst/>
          </a:prstGeom>
          <a:noFill/>
        </p:spPr>
      </p:pic>
      <p:pic>
        <p:nvPicPr>
          <p:cNvPr id="5" name="Picture 2" descr="http://image.cncn6.com/server4/month_1204/1204210152ff3ff2ceb3ca21f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286001"/>
            <a:ext cx="1752599" cy="1114434"/>
          </a:xfrm>
          <a:prstGeom prst="rect">
            <a:avLst/>
          </a:prstGeom>
          <a:noFill/>
        </p:spPr>
      </p:pic>
      <p:pic>
        <p:nvPicPr>
          <p:cNvPr id="7" name="Picture 2" descr="http://pic1a.nipic.com/2008-11-10/2008111014137614_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572001"/>
            <a:ext cx="1713579" cy="1143000"/>
          </a:xfrm>
          <a:prstGeom prst="rect">
            <a:avLst/>
          </a:prstGeom>
          <a:noFill/>
        </p:spPr>
      </p:pic>
      <p:pic>
        <p:nvPicPr>
          <p:cNvPr id="8" name="Picture 4" descr="http://www.40777.cn/upload/News/5/20117/2011722951298910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15000"/>
            <a:ext cx="1757752" cy="1142999"/>
          </a:xfrm>
          <a:prstGeom prst="rect">
            <a:avLst/>
          </a:prstGeom>
          <a:noFill/>
        </p:spPr>
      </p:pic>
      <p:pic>
        <p:nvPicPr>
          <p:cNvPr id="12" name="Picture 13" descr="C:\Users\Amy Feng\Documents\download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3471862"/>
            <a:ext cx="1688188" cy="1123413"/>
          </a:xfrm>
          <a:prstGeom prst="rect">
            <a:avLst/>
          </a:prstGeom>
          <a:noFill/>
        </p:spPr>
      </p:pic>
      <p:pic>
        <p:nvPicPr>
          <p:cNvPr id="13" name="Picture 6" descr="http://a2.att.hudong.com/74/26/0130000035349312379126010154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4572000"/>
            <a:ext cx="1524000" cy="1143000"/>
          </a:xfrm>
          <a:prstGeom prst="rect">
            <a:avLst/>
          </a:prstGeom>
          <a:noFill/>
        </p:spPr>
      </p:pic>
      <p:pic>
        <p:nvPicPr>
          <p:cNvPr id="14" name="Picture 14" descr="C:\Users\Amy Feng\Documents\download (2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76600" y="5757863"/>
            <a:ext cx="1653211" cy="110013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459108" y="3821313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春卷 </a:t>
            </a:r>
            <a:r>
              <a:rPr lang="en-US" altLang="zh-CN" dirty="0" err="1"/>
              <a:t>chun</a:t>
            </a:r>
            <a:r>
              <a:rPr lang="en-US" altLang="zh-CN" dirty="0"/>
              <a:t> </a:t>
            </a:r>
            <a:r>
              <a:rPr lang="en-US" altLang="zh-CN" dirty="0" err="1"/>
              <a:t>juan</a:t>
            </a:r>
            <a:endParaRPr lang="en-US" altLang="zh-CN" dirty="0"/>
          </a:p>
        </p:txBody>
      </p:sp>
      <p:sp>
        <p:nvSpPr>
          <p:cNvPr id="17" name="Rectangle 16"/>
          <p:cNvSpPr/>
          <p:nvPr/>
        </p:nvSpPr>
        <p:spPr>
          <a:xfrm>
            <a:off x="4876800" y="1526176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面条</a:t>
            </a:r>
            <a:r>
              <a:rPr lang="en-US" altLang="zh-CN" dirty="0"/>
              <a:t> </a:t>
            </a:r>
            <a:r>
              <a:rPr lang="en-US" altLang="zh-CN" dirty="0" err="1"/>
              <a:t>mian</a:t>
            </a:r>
            <a:r>
              <a:rPr lang="en-US" altLang="zh-CN" dirty="0"/>
              <a:t> </a:t>
            </a:r>
            <a:r>
              <a:rPr lang="en-US" altLang="zh-CN" dirty="0" err="1"/>
              <a:t>tiao</a:t>
            </a:r>
            <a:endParaRPr lang="en-US" altLang="zh-CN" dirty="0"/>
          </a:p>
        </p:txBody>
      </p:sp>
      <p:sp>
        <p:nvSpPr>
          <p:cNvPr id="18" name="Rectangle 17"/>
          <p:cNvSpPr/>
          <p:nvPr/>
        </p:nvSpPr>
        <p:spPr>
          <a:xfrm>
            <a:off x="1648331" y="4974223"/>
            <a:ext cx="1503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炒面 </a:t>
            </a:r>
            <a:r>
              <a:rPr lang="en-US" altLang="zh-CN" sz="1600" dirty="0" err="1"/>
              <a:t>chao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mian</a:t>
            </a:r>
            <a:endParaRPr lang="en-US" altLang="zh-CN" sz="1600" dirty="0"/>
          </a:p>
        </p:txBody>
      </p:sp>
      <p:sp>
        <p:nvSpPr>
          <p:cNvPr id="19" name="Rectangle 18"/>
          <p:cNvSpPr/>
          <p:nvPr/>
        </p:nvSpPr>
        <p:spPr>
          <a:xfrm>
            <a:off x="4946004" y="6137581"/>
            <a:ext cx="150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炒饭 </a:t>
            </a:r>
            <a:r>
              <a:rPr lang="en-US" altLang="zh-CN" dirty="0" err="1"/>
              <a:t>chao</a:t>
            </a:r>
            <a:r>
              <a:rPr lang="en-US" altLang="zh-CN" dirty="0"/>
              <a:t> fan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6454" y="2634734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包子 </a:t>
            </a:r>
            <a:r>
              <a:rPr lang="en-US" altLang="zh-CN" dirty="0" err="1"/>
              <a:t>bao</a:t>
            </a:r>
            <a:r>
              <a:rPr lang="en-US" altLang="zh-CN" dirty="0"/>
              <a:t> </a:t>
            </a:r>
            <a:r>
              <a:rPr lang="en-US" altLang="zh-CN" dirty="0" err="1"/>
              <a:t>zi</a:t>
            </a:r>
            <a:endParaRPr lang="en-US" altLang="zh-CN" dirty="0"/>
          </a:p>
        </p:txBody>
      </p:sp>
      <p:sp>
        <p:nvSpPr>
          <p:cNvPr id="21" name="Rectangle 20"/>
          <p:cNvSpPr/>
          <p:nvPr/>
        </p:nvSpPr>
        <p:spPr>
          <a:xfrm>
            <a:off x="5128396" y="3815834"/>
            <a:ext cx="128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米饭 </a:t>
            </a:r>
            <a:r>
              <a:rPr lang="en-US" altLang="zh-CN" dirty="0"/>
              <a:t>mi fan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78224" y="4955585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馄饨 </a:t>
            </a:r>
            <a:r>
              <a:rPr lang="en-US" altLang="zh-CN" dirty="0" err="1"/>
              <a:t>hun</a:t>
            </a:r>
            <a:r>
              <a:rPr lang="en-US" altLang="zh-CN" dirty="0"/>
              <a:t> </a:t>
            </a:r>
            <a:r>
              <a:rPr lang="en-US" altLang="zh-CN" dirty="0" err="1"/>
              <a:t>tun</a:t>
            </a:r>
            <a:endParaRPr lang="en-US" altLang="zh-CN" dirty="0"/>
          </a:p>
        </p:txBody>
      </p:sp>
      <p:sp>
        <p:nvSpPr>
          <p:cNvPr id="25" name="Rectangle 24"/>
          <p:cNvSpPr/>
          <p:nvPr/>
        </p:nvSpPr>
        <p:spPr>
          <a:xfrm>
            <a:off x="1899058" y="612557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饺子 </a:t>
            </a:r>
            <a:r>
              <a:rPr lang="en-US" altLang="zh-CN" dirty="0" err="1"/>
              <a:t>jiao</a:t>
            </a:r>
            <a:r>
              <a:rPr lang="en-US" altLang="zh-CN" dirty="0"/>
              <a:t> </a:t>
            </a:r>
            <a:r>
              <a:rPr lang="en-US" altLang="zh-CN" dirty="0" err="1"/>
              <a:t>zi</a:t>
            </a:r>
            <a:endParaRPr lang="en-US" altLang="zh-CN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201990"/>
            <a:ext cx="1657350" cy="103292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40456" y="1476184"/>
            <a:ext cx="145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油条 </a:t>
            </a:r>
            <a:r>
              <a:rPr lang="en-US" altLang="zh-CN" dirty="0" smtClean="0"/>
              <a:t>you </a:t>
            </a:r>
            <a:r>
              <a:rPr lang="en-US" altLang="zh-CN" dirty="0" err="1" smtClean="0"/>
              <a:t>tiao</a:t>
            </a:r>
            <a:endParaRPr lang="en-US" altLang="zh-CN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1185078"/>
            <a:ext cx="1360604" cy="1113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70003" y="-27242"/>
            <a:ext cx="2683112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Task </a:t>
            </a:r>
            <a:r>
              <a:rPr lang="en-US" sz="1600" dirty="0"/>
              <a:t>4</a:t>
            </a:r>
            <a:r>
              <a:rPr lang="en-US" sz="1600" dirty="0" smtClean="0"/>
              <a:t>: ENGLISH</a:t>
            </a:r>
          </a:p>
          <a:p>
            <a:r>
              <a:rPr lang="en-US" sz="1600" dirty="0" smtClean="0"/>
              <a:t>Do some research and explain what the following Chinese food items are, for each item, you will need to cover:</a:t>
            </a:r>
          </a:p>
          <a:p>
            <a:r>
              <a:rPr lang="en-US" sz="1600" dirty="0"/>
              <a:t>Example:</a:t>
            </a:r>
          </a:p>
          <a:p>
            <a:endParaRPr lang="en-US" altLang="zh-CN" sz="1600" b="1" dirty="0" smtClean="0"/>
          </a:p>
          <a:p>
            <a:r>
              <a:rPr lang="zh-CN" altLang="en-US" sz="1600" b="1" dirty="0" smtClean="0"/>
              <a:t>豆浆</a:t>
            </a:r>
            <a:endParaRPr lang="en-US" altLang="zh-CN" sz="1600" b="1" dirty="0" smtClean="0"/>
          </a:p>
          <a:p>
            <a:endParaRPr lang="en-US" sz="1600" dirty="0" smtClean="0"/>
          </a:p>
          <a:p>
            <a:r>
              <a:rPr lang="en-US" sz="1400" dirty="0" smtClean="0"/>
              <a:t>1. What is it?</a:t>
            </a:r>
          </a:p>
          <a:p>
            <a:endParaRPr lang="en-US" sz="1400" dirty="0" smtClean="0"/>
          </a:p>
          <a:p>
            <a:r>
              <a:rPr lang="en-US" sz="1400" dirty="0" smtClean="0"/>
              <a:t>soy </a:t>
            </a:r>
            <a:r>
              <a:rPr lang="en-US" sz="1400" dirty="0"/>
              <a:t>milk are both traditional </a:t>
            </a:r>
            <a:r>
              <a:rPr lang="en-US" sz="1400" dirty="0" smtClean="0"/>
              <a:t>Chinese breakfast </a:t>
            </a:r>
            <a:r>
              <a:rPr lang="en-US" sz="1400" dirty="0"/>
              <a:t>foods, served either hot or cold, usually accompanied </a:t>
            </a:r>
            <a:r>
              <a:rPr lang="en-US" sz="1400" dirty="0" smtClean="0"/>
              <a:t>…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2</a:t>
            </a:r>
            <a:r>
              <a:rPr lang="en-US" sz="1400" dirty="0" smtClean="0"/>
              <a:t>. How is it cooked?</a:t>
            </a:r>
          </a:p>
          <a:p>
            <a:endParaRPr lang="en-US" sz="1400" dirty="0" smtClean="0"/>
          </a:p>
          <a:p>
            <a:r>
              <a:rPr lang="en-US" sz="1400" dirty="0" smtClean="0"/>
              <a:t>Boiled.</a:t>
            </a:r>
          </a:p>
          <a:p>
            <a:endParaRPr lang="en-US" sz="1400" dirty="0"/>
          </a:p>
          <a:p>
            <a:r>
              <a:rPr lang="en-US" sz="1400" dirty="0"/>
              <a:t>3</a:t>
            </a:r>
            <a:r>
              <a:rPr lang="en-US" sz="1400" dirty="0" smtClean="0"/>
              <a:t>. For which meal do Chinese people normally eat it?</a:t>
            </a:r>
          </a:p>
          <a:p>
            <a:endParaRPr lang="en-US" sz="1400" dirty="0"/>
          </a:p>
          <a:p>
            <a:r>
              <a:rPr lang="en-US" sz="1400" dirty="0" smtClean="0"/>
              <a:t>Breakfast.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zh-CN" altLang="en-US" sz="1400" dirty="0"/>
          </a:p>
          <a:p>
            <a:r>
              <a:rPr lang="zh-CN" altLang="en-US" sz="1400" dirty="0"/>
              <a:t/>
            </a:r>
            <a:br>
              <a:rPr lang="zh-CN" altLang="en-US" sz="1400" dirty="0"/>
            </a:b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</p:txBody>
      </p:sp>
      <p:pic>
        <p:nvPicPr>
          <p:cNvPr id="31" name="Picture 15" descr="C:\Users\Amy Feng\Documents\download (3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38849" y="-29359"/>
            <a:ext cx="1458905" cy="1143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441815" y="367392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u="sng" dirty="0"/>
              <a:t>豆浆 </a:t>
            </a:r>
            <a:r>
              <a:rPr lang="en-US" altLang="zh-CN" sz="2000" b="1" u="sng" dirty="0" err="1"/>
              <a:t>dou</a:t>
            </a:r>
            <a:r>
              <a:rPr lang="en-US" altLang="zh-CN" sz="2000" b="1" u="sng" dirty="0"/>
              <a:t> </a:t>
            </a:r>
            <a:r>
              <a:rPr lang="en-US" altLang="zh-CN" sz="2000" b="1" u="sng" dirty="0" err="1"/>
              <a:t>jiang</a:t>
            </a:r>
            <a:endParaRPr lang="en-US" sz="2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52" y="2309527"/>
            <a:ext cx="1712869" cy="1140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07" y="22489"/>
            <a:ext cx="1637478" cy="1089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Task 5: QUIZLET SET </a:t>
            </a:r>
            <a:r>
              <a:rPr lang="zh-CN" altLang="en-US" sz="2400" dirty="0" smtClean="0">
                <a:solidFill>
                  <a:srgbClr val="FF0000"/>
                </a:solidFill>
              </a:rPr>
              <a:t>快餐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9343"/>
            <a:ext cx="1276350" cy="1381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5316" y="36957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FLASHCARDS to write down all the words in characters</a:t>
            </a:r>
            <a:r>
              <a:rPr lang="en-US" dirty="0"/>
              <a:t>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76200" y="1739409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3550" y="172274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“LEARN”, finish 100%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783758"/>
            <a:ext cx="1343025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33550" y="209207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 MUST  get every single word correct to be considered as “finish 100%”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3550" y="281407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finish, you will see this: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20311"/>
            <a:ext cx="990600" cy="101910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061572">
            <a:off x="4983826" y="3162041"/>
            <a:ext cx="949424" cy="69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03777" y="3539417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" y="3593290"/>
            <a:ext cx="1323975" cy="1362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63562" y="359975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“MATCH”, make sure you match within 40 seconds.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403777" y="4963078"/>
            <a:ext cx="1021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5239743"/>
            <a:ext cx="1343025" cy="14192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63562" y="4995200"/>
            <a:ext cx="7480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“test”, change your options to: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dirty="0" smtClean="0">
                <a:solidFill>
                  <a:srgbClr val="FF0000"/>
                </a:solidFill>
              </a:rPr>
              <a:t>QUESTION TYPES:        START WITH: BOTH          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Matching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Multiple choice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True/False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820" y="5354257"/>
            <a:ext cx="1600200" cy="4667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91150" y="6386739"/>
            <a:ext cx="748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You MUST score 80% or above.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7" grpId="0" animBg="1"/>
      <p:bldP spid="20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57" y="1066800"/>
            <a:ext cx="9258918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Task 6</a:t>
            </a:r>
            <a:r>
              <a:rPr lang="zh-CN" altLang="en-US" sz="2400" dirty="0" smtClean="0"/>
              <a:t>： </a:t>
            </a:r>
            <a:r>
              <a:rPr lang="en-US" altLang="zh-CN" sz="2400" dirty="0" smtClean="0"/>
              <a:t>listen to Feng </a:t>
            </a:r>
            <a:r>
              <a:rPr lang="en-US" altLang="zh-CN" sz="2400" dirty="0" err="1" smtClean="0"/>
              <a:t>lao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shi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and circle the topic of each dialog.</a:t>
            </a:r>
          </a:p>
          <a:p>
            <a:pPr algn="ctr"/>
            <a:r>
              <a:rPr lang="en-US" sz="2400" dirty="0" smtClean="0"/>
              <a:t>( 1 B @10:00 am, 3 B @ 1:45 pm)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62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zh-CN" altLang="en-US" dirty="0" smtClean="0"/>
              <a:t>我最喜欢吃水果，我喜欢吃苹果，香蕉等等。</a:t>
            </a:r>
            <a:endParaRPr lang="en-US" altLang="zh-CN" dirty="0" smtClean="0"/>
          </a:p>
          <a:p>
            <a:r>
              <a:rPr lang="en-US" dirty="0" smtClean="0"/>
              <a:t>2. </a:t>
            </a:r>
            <a:r>
              <a:rPr lang="zh-CN" altLang="en-US" dirty="0" smtClean="0"/>
              <a:t>我不太喜欢吃蔬菜，但是我喜欢吃生菜。</a:t>
            </a:r>
            <a:endParaRPr lang="en-US" altLang="zh-CN" dirty="0" smtClean="0"/>
          </a:p>
          <a:p>
            <a:r>
              <a:rPr lang="en-US" dirty="0" smtClean="0"/>
              <a:t>3. </a:t>
            </a:r>
            <a:r>
              <a:rPr lang="zh-CN" altLang="en-US" dirty="0" smtClean="0"/>
              <a:t>我们家每个月都去餐馆吃一次西餐。</a:t>
            </a:r>
            <a:endParaRPr lang="en-US" altLang="zh-CN" dirty="0" smtClean="0"/>
          </a:p>
          <a:p>
            <a:r>
              <a:rPr lang="en-US" dirty="0" smtClean="0"/>
              <a:t>4. </a:t>
            </a:r>
            <a:r>
              <a:rPr lang="zh-CN" altLang="en-US" dirty="0" smtClean="0"/>
              <a:t>我和妹妹每周末都去奶奶家的游泳池游泳。</a:t>
            </a:r>
            <a:endParaRPr lang="en-US" altLang="zh-CN" dirty="0" smtClean="0"/>
          </a:p>
          <a:p>
            <a:r>
              <a:rPr lang="en-US" dirty="0" smtClean="0"/>
              <a:t>5. </a:t>
            </a:r>
            <a:r>
              <a:rPr lang="zh-CN" altLang="en-US" dirty="0" smtClean="0"/>
              <a:t>我不喜欢冬天，因为太冷了。</a:t>
            </a:r>
            <a:endParaRPr lang="en-US" altLang="zh-CN" dirty="0" smtClean="0"/>
          </a:p>
          <a:p>
            <a:r>
              <a:rPr lang="en-US" dirty="0" smtClean="0"/>
              <a:t>6. </a:t>
            </a:r>
            <a:r>
              <a:rPr lang="zh-CN" altLang="en-US" dirty="0" smtClean="0"/>
              <a:t>我特别喜欢画画，比如水彩画，油画和国画等等，我都喜欢。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1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2"/>
            <a:ext cx="7085714" cy="494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362200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我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5877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DO NOW</a:t>
            </a:r>
            <a:r>
              <a:rPr lang="en-US" dirty="0" smtClean="0"/>
              <a:t>: Find out the following words from the dialog: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2 kinds/types</a:t>
            </a:r>
          </a:p>
          <a:p>
            <a:r>
              <a:rPr lang="en-US" dirty="0" smtClean="0"/>
              <a:t>Also</a:t>
            </a:r>
          </a:p>
          <a:p>
            <a:r>
              <a:rPr lang="en-US" dirty="0" smtClean="0"/>
              <a:t>Task 1: Make a preference dialog using this one as reference. You MUST use “or, type, also”</a:t>
            </a:r>
          </a:p>
          <a:p>
            <a:r>
              <a:rPr lang="en-US" dirty="0" smtClean="0"/>
              <a:t>You may talk about the following preference: clothes/hobbies/colors/sports/places……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3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0" y="680328"/>
            <a:ext cx="8512714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2</a:t>
            </a:r>
            <a:r>
              <a:rPr lang="en-US" dirty="0" smtClean="0"/>
              <a:t>: Answer the questions in complete sentences</a:t>
            </a:r>
            <a:r>
              <a:rPr lang="en-US" dirty="0"/>
              <a:t> </a:t>
            </a:r>
            <a:r>
              <a:rPr lang="en-US" dirty="0" smtClean="0"/>
              <a:t>based on your own feelings. You MAY also choose both or neither.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7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-228600"/>
            <a:ext cx="7543800" cy="501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906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3: True or false and WRITE DOWN THE REASONS.	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2578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Reasons: </a:t>
            </a:r>
          </a:p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784593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Example:_____</a:t>
            </a:r>
            <a:r>
              <a:rPr lang="zh-CN" altLang="en-US" dirty="0" smtClean="0"/>
              <a:t>田方住在北京。   </a:t>
            </a:r>
            <a:r>
              <a:rPr lang="en-US" altLang="zh-CN" dirty="0" smtClean="0"/>
              <a:t>Reason: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648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457700" y="4762984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田方住在</a:t>
            </a:r>
            <a:r>
              <a:rPr lang="zh-CN" altLang="en-US" sz="2000" b="1" dirty="0"/>
              <a:t>香港</a:t>
            </a:r>
            <a:r>
              <a:rPr lang="zh-CN" altLang="en-US" dirty="0"/>
              <a:t>。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8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1483</Words>
  <Application>Microsoft Office PowerPoint</Application>
  <PresentationFormat>On-screen Show (4:3)</PresentationFormat>
  <Paragraphs>265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89</cp:revision>
  <cp:lastPrinted>2015-10-27T12:45:24Z</cp:lastPrinted>
  <dcterms:created xsi:type="dcterms:W3CDTF">2014-09-07T18:46:25Z</dcterms:created>
  <dcterms:modified xsi:type="dcterms:W3CDTF">2017-09-28T19:21:03Z</dcterms:modified>
</cp:coreProperties>
</file>