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64" r:id="rId4"/>
    <p:sldId id="265" r:id="rId5"/>
    <p:sldId id="266" r:id="rId6"/>
    <p:sldId id="267" r:id="rId7"/>
    <p:sldId id="285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6" r:id="rId24"/>
    <p:sldId id="287" r:id="rId2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12F9F-B6ED-49F5-9A0C-A4973863858F}" type="datetimeFigureOut">
              <a:rPr lang="en-US" smtClean="0"/>
              <a:t>8/13/2016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FC80C-E9A2-4CF4-BEA4-E876306B7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34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283"/>
          </a:xfrm>
          <a:prstGeom prst="rect">
            <a:avLst/>
          </a:prstGeom>
        </p:spPr>
        <p:txBody>
          <a:bodyPr vert="horz" lIns="93187" tIns="46593" rIns="93187" bIns="4659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283"/>
          </a:xfrm>
          <a:prstGeom prst="rect">
            <a:avLst/>
          </a:prstGeom>
        </p:spPr>
        <p:txBody>
          <a:bodyPr vert="horz" lIns="93187" tIns="46593" rIns="93187" bIns="46593" rtlCol="0"/>
          <a:lstStyle>
            <a:lvl1pPr algn="r">
              <a:defRPr sz="1200"/>
            </a:lvl1pPr>
          </a:lstStyle>
          <a:p>
            <a:fld id="{6E47B010-F256-4C29-91B2-B5F33F4160CF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87" tIns="46593" rIns="93187" bIns="4659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4360"/>
            <a:ext cx="5486400" cy="3660398"/>
          </a:xfrm>
          <a:prstGeom prst="rect">
            <a:avLst/>
          </a:prstGeom>
        </p:spPr>
        <p:txBody>
          <a:bodyPr vert="horz" lIns="93187" tIns="46593" rIns="93187" bIns="4659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118"/>
            <a:ext cx="2971800" cy="466282"/>
          </a:xfrm>
          <a:prstGeom prst="rect">
            <a:avLst/>
          </a:prstGeom>
        </p:spPr>
        <p:txBody>
          <a:bodyPr vert="horz" lIns="93187" tIns="46593" rIns="93187" bIns="465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30118"/>
            <a:ext cx="2971800" cy="466282"/>
          </a:xfrm>
          <a:prstGeom prst="rect">
            <a:avLst/>
          </a:prstGeom>
        </p:spPr>
        <p:txBody>
          <a:bodyPr vert="horz" lIns="93187" tIns="46593" rIns="93187" bIns="46593" rtlCol="0" anchor="b"/>
          <a:lstStyle>
            <a:lvl1pPr algn="r">
              <a:defRPr sz="1200"/>
            </a:lvl1pPr>
          </a:lstStyle>
          <a:p>
            <a:fld id="{01A4CE5D-9EF9-44C5-B73A-6F8235001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5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FBF92-D5C8-4260-9566-6080F181F163}" type="datetimeFigureOut">
              <a:rPr lang="en-US" smtClean="0"/>
              <a:pPr/>
              <a:t>8/13/2016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" y="0"/>
            <a:ext cx="4587240" cy="68580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PC/PHONE:</a:t>
            </a:r>
          </a:p>
          <a:p>
            <a:pPr algn="l"/>
            <a:endParaRPr lang="en-US" sz="1800" dirty="0">
              <a:solidFill>
                <a:srgbClr val="FF0000"/>
              </a:solidFill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Go </a:t>
            </a:r>
            <a:r>
              <a:rPr lang="en-US" sz="1800" dirty="0">
                <a:solidFill>
                  <a:schemeClr val="tx1"/>
                </a:solidFill>
              </a:rPr>
              <a:t>to:  </a:t>
            </a:r>
            <a:r>
              <a:rPr lang="en-US" sz="1800" b="1" dirty="0" smtClean="0">
                <a:solidFill>
                  <a:srgbClr val="FF0000"/>
                </a:solidFill>
              </a:rPr>
              <a:t>appweb.betterchinese.com</a:t>
            </a:r>
          </a:p>
          <a:p>
            <a:pPr lvl="0" algn="l"/>
            <a:r>
              <a:rPr lang="en-US" sz="1800" dirty="0">
                <a:solidFill>
                  <a:schemeClr val="tx1"/>
                </a:solidFill>
              </a:rPr>
              <a:t>Select "</a:t>
            </a:r>
            <a:r>
              <a:rPr lang="en-US" sz="1800" b="1" dirty="0">
                <a:solidFill>
                  <a:srgbClr val="FF0000"/>
                </a:solidFill>
              </a:rPr>
              <a:t>School Account</a:t>
            </a:r>
            <a:r>
              <a:rPr lang="en-US" sz="1800" dirty="0">
                <a:solidFill>
                  <a:schemeClr val="tx1"/>
                </a:solidFill>
              </a:rPr>
              <a:t>" </a:t>
            </a:r>
            <a:r>
              <a:rPr lang="en-US" sz="1800" dirty="0" smtClean="0">
                <a:solidFill>
                  <a:schemeClr val="tx1"/>
                </a:solidFill>
              </a:rPr>
              <a:t>tab, not “personal account”</a:t>
            </a:r>
          </a:p>
          <a:p>
            <a:pPr lvl="0" algn="l"/>
            <a:endParaRPr lang="en-US" sz="1800" dirty="0">
              <a:solidFill>
                <a:schemeClr val="tx1"/>
              </a:solidFill>
            </a:endParaRPr>
          </a:p>
          <a:p>
            <a:pPr lvl="0" algn="l"/>
            <a:endParaRPr lang="en-US" sz="1800" dirty="0" smtClean="0">
              <a:solidFill>
                <a:schemeClr val="tx1"/>
              </a:solidFill>
            </a:endParaRPr>
          </a:p>
          <a:p>
            <a:pPr lvl="0" algn="l"/>
            <a:endParaRPr lang="en-US" sz="1800" dirty="0" smtClean="0">
              <a:solidFill>
                <a:schemeClr val="tx1"/>
              </a:solidFill>
            </a:endParaRPr>
          </a:p>
          <a:p>
            <a:pPr lvl="0" algn="l"/>
            <a:endParaRPr lang="en-US" sz="1800" dirty="0">
              <a:solidFill>
                <a:schemeClr val="tx1"/>
              </a:solidFill>
            </a:endParaRPr>
          </a:p>
          <a:p>
            <a:pPr lvl="0" algn="l"/>
            <a:endParaRPr lang="en-US" sz="1800" dirty="0" smtClean="0">
              <a:solidFill>
                <a:schemeClr val="tx1"/>
              </a:solidFill>
            </a:endParaRPr>
          </a:p>
          <a:p>
            <a:pPr lvl="0" algn="l"/>
            <a:endParaRPr lang="en-US" sz="1800" dirty="0">
              <a:solidFill>
                <a:schemeClr val="tx1"/>
              </a:solidFill>
            </a:endParaRPr>
          </a:p>
          <a:p>
            <a:pPr lvl="0" algn="l"/>
            <a:r>
              <a:rPr lang="en-US" sz="1800" dirty="0"/>
              <a:t> </a:t>
            </a:r>
            <a:r>
              <a:rPr lang="en-US" sz="1800" dirty="0" smtClean="0">
                <a:solidFill>
                  <a:schemeClr val="tx1"/>
                </a:solidFill>
              </a:rPr>
              <a:t>Class ID: </a:t>
            </a:r>
            <a:r>
              <a:rPr lang="en-US" sz="1800" b="1" u="sng" dirty="0" smtClean="0">
                <a:solidFill>
                  <a:schemeClr val="tx1"/>
                </a:solidFill>
              </a:rPr>
              <a:t>APSFengAL1</a:t>
            </a:r>
            <a:r>
              <a:rPr lang="en-US" sz="1800" b="1" u="sng" dirty="0">
                <a:solidFill>
                  <a:schemeClr val="tx1"/>
                </a:solidFill>
              </a:rPr>
              <a:t>, APSFengAL2, APSFengAL3, APSFengBL1, </a:t>
            </a:r>
            <a:r>
              <a:rPr lang="en-US" sz="1800" b="1" u="sng" dirty="0">
                <a:solidFill>
                  <a:srgbClr val="FF0000"/>
                </a:solidFill>
              </a:rPr>
              <a:t>APSFengBL2</a:t>
            </a:r>
            <a:r>
              <a:rPr lang="en-US" sz="1800" b="1" u="sng" dirty="0">
                <a:solidFill>
                  <a:schemeClr val="tx1"/>
                </a:solidFill>
              </a:rPr>
              <a:t>, APSFengIB1, and </a:t>
            </a:r>
            <a:r>
              <a:rPr lang="en-US" sz="1800" b="1" u="sng" dirty="0" smtClean="0">
                <a:solidFill>
                  <a:schemeClr val="tx1"/>
                </a:solidFill>
              </a:rPr>
              <a:t>APSFengIB2</a:t>
            </a:r>
          </a:p>
          <a:p>
            <a:pPr lvl="0" algn="l"/>
            <a:endParaRPr lang="en-US" sz="1800" dirty="0">
              <a:solidFill>
                <a:schemeClr val="tx1"/>
              </a:solidFill>
            </a:endParaRPr>
          </a:p>
          <a:p>
            <a:pPr lvl="0" algn="l"/>
            <a:r>
              <a:rPr lang="en-US" sz="1800" dirty="0" smtClean="0">
                <a:solidFill>
                  <a:schemeClr val="tx1"/>
                </a:solidFill>
              </a:rPr>
              <a:t>User </a:t>
            </a:r>
            <a:r>
              <a:rPr lang="en-US" sz="1800" dirty="0">
                <a:solidFill>
                  <a:schemeClr val="tx1"/>
                </a:solidFill>
              </a:rPr>
              <a:t>Name:  </a:t>
            </a:r>
            <a:r>
              <a:rPr lang="en-US" sz="1800" b="1" dirty="0">
                <a:solidFill>
                  <a:srgbClr val="FF0000"/>
                </a:solidFill>
              </a:rPr>
              <a:t>17s01</a:t>
            </a:r>
            <a:r>
              <a:rPr lang="en-US" sz="1800" dirty="0">
                <a:solidFill>
                  <a:schemeClr val="tx1"/>
                </a:solidFill>
              </a:rPr>
              <a:t> (or 17s02, 17s03, etc. all the way to the last student in your </a:t>
            </a:r>
            <a:r>
              <a:rPr lang="en-US" sz="1800" dirty="0" smtClean="0">
                <a:solidFill>
                  <a:schemeClr val="tx1"/>
                </a:solidFill>
              </a:rPr>
              <a:t>list)</a:t>
            </a:r>
          </a:p>
          <a:p>
            <a:pPr lvl="0" algn="l"/>
            <a:endParaRPr lang="en-US" sz="1800" dirty="0" smtClean="0">
              <a:solidFill>
                <a:schemeClr val="tx1"/>
              </a:solidFill>
            </a:endParaRPr>
          </a:p>
          <a:p>
            <a:pPr lvl="0" algn="l"/>
            <a:r>
              <a:rPr lang="en-US" sz="1800" dirty="0" smtClean="0">
                <a:solidFill>
                  <a:schemeClr val="tx1"/>
                </a:solidFill>
              </a:rPr>
              <a:t>Password</a:t>
            </a:r>
            <a:r>
              <a:rPr lang="en-US" sz="1800" dirty="0">
                <a:solidFill>
                  <a:schemeClr val="tx1"/>
                </a:solidFill>
              </a:rPr>
              <a:t>:     </a:t>
            </a:r>
            <a:r>
              <a:rPr lang="en-US" sz="1800" b="1" dirty="0">
                <a:solidFill>
                  <a:srgbClr val="FF0000"/>
                </a:solidFill>
              </a:rPr>
              <a:t>123</a:t>
            </a:r>
            <a:r>
              <a:rPr lang="en-US" sz="1800" dirty="0">
                <a:solidFill>
                  <a:schemeClr val="tx1"/>
                </a:solidFill>
              </a:rPr>
              <a:t> [changeable]</a:t>
            </a:r>
          </a:p>
          <a:p>
            <a:pPr lvl="0" algn="l"/>
            <a:endParaRPr lang="en-US" sz="1800" dirty="0" smtClean="0">
              <a:solidFill>
                <a:schemeClr val="tx1"/>
              </a:solidFill>
            </a:endParaRPr>
          </a:p>
          <a:p>
            <a:pPr lvl="0" algn="l"/>
            <a:endParaRPr lang="en-US" sz="1800" dirty="0">
              <a:solidFill>
                <a:schemeClr val="tx1"/>
              </a:solidFill>
            </a:endParaRPr>
          </a:p>
          <a:p>
            <a:pPr algn="l"/>
            <a:endParaRPr lang="en-US" sz="18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2324192" cy="1562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0" y="0"/>
            <a:ext cx="452410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iPad: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Discovering </a:t>
            </a:r>
            <a:r>
              <a:rPr lang="en-US" b="1" dirty="0">
                <a:solidFill>
                  <a:srgbClr val="FF0000"/>
                </a:solidFill>
              </a:rPr>
              <a:t>Chinese Pro </a:t>
            </a:r>
            <a:r>
              <a:rPr lang="en-US" b="1" dirty="0" smtClean="0">
                <a:solidFill>
                  <a:srgbClr val="FF0000"/>
                </a:solidFill>
              </a:rPr>
              <a:t>App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b="1" dirty="0">
              <a:solidFill>
                <a:srgbClr val="FF0000"/>
              </a:solidFill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b="1" dirty="0" smtClean="0">
              <a:solidFill>
                <a:srgbClr val="FF0000"/>
              </a:solidFill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b="1" dirty="0">
              <a:solidFill>
                <a:srgbClr val="FF0000"/>
              </a:solidFill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b="1" dirty="0" smtClean="0">
              <a:solidFill>
                <a:srgbClr val="FF0000"/>
              </a:solidFill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b="1" dirty="0">
              <a:solidFill>
                <a:srgbClr val="FF0000"/>
              </a:solidFill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b="1" dirty="0" smtClean="0">
              <a:solidFill>
                <a:srgbClr val="FF0000"/>
              </a:solidFill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b="1" dirty="0">
              <a:solidFill>
                <a:srgbClr val="FF0000"/>
              </a:solidFill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b="1" dirty="0" smtClean="0">
              <a:solidFill>
                <a:srgbClr val="FF0000"/>
              </a:solidFill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b="1" dirty="0">
              <a:solidFill>
                <a:srgbClr val="FF0000"/>
              </a:solidFill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 Class ID: </a:t>
            </a:r>
            <a:r>
              <a:rPr lang="en-US" b="1" u="sng" dirty="0"/>
              <a:t>APSFengAL1, APSFengAL2, APSFengAL3, APSFengBL1, </a:t>
            </a:r>
            <a:r>
              <a:rPr lang="en-US" b="1" u="sng" dirty="0">
                <a:solidFill>
                  <a:srgbClr val="FF0000"/>
                </a:solidFill>
              </a:rPr>
              <a:t>APSFengBL2</a:t>
            </a:r>
            <a:r>
              <a:rPr lang="en-US" b="1" u="sng" dirty="0"/>
              <a:t>, APSFengIB1, and APSFengIB2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User Name:  </a:t>
            </a:r>
            <a:r>
              <a:rPr lang="en-US" b="1" dirty="0">
                <a:solidFill>
                  <a:srgbClr val="FF0000"/>
                </a:solidFill>
              </a:rPr>
              <a:t>17s01</a:t>
            </a:r>
            <a:r>
              <a:rPr lang="en-US" dirty="0"/>
              <a:t> (or 17s02, 17s03, etc. all the way to the last student in your list)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Password:    </a:t>
            </a:r>
            <a:r>
              <a:rPr lang="en-US" b="1" dirty="0">
                <a:solidFill>
                  <a:srgbClr val="FF0000"/>
                </a:solidFill>
              </a:rPr>
              <a:t> 123</a:t>
            </a:r>
            <a:r>
              <a:rPr lang="en-US" dirty="0"/>
              <a:t> [changeable]</a:t>
            </a:r>
          </a:p>
        </p:txBody>
      </p:sp>
      <p:sp>
        <p:nvSpPr>
          <p:cNvPr id="5" name="Right Arrow 4"/>
          <p:cNvSpPr/>
          <p:nvPr/>
        </p:nvSpPr>
        <p:spPr>
          <a:xfrm rot="10622736">
            <a:off x="2281340" y="2171007"/>
            <a:ext cx="145542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260676"/>
            <a:ext cx="1083919" cy="110013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419600" y="-76200"/>
            <a:ext cx="0" cy="701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502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200400"/>
            <a:ext cx="7981435" cy="350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 to:</a:t>
            </a:r>
          </a:p>
          <a:p>
            <a:endParaRPr lang="en-US" sz="2400" dirty="0"/>
          </a:p>
          <a:p>
            <a:r>
              <a:rPr lang="en-US" sz="2400" dirty="0" smtClean="0"/>
              <a:t>Practice</a:t>
            </a:r>
          </a:p>
          <a:p>
            <a:endParaRPr lang="en-US" sz="2400" dirty="0"/>
          </a:p>
          <a:p>
            <a:r>
              <a:rPr lang="en-US" sz="2400" dirty="0" smtClean="0"/>
              <a:t>Pinyin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5562600" y="3581400"/>
            <a:ext cx="145542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83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730829"/>
            <a:ext cx="6410325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Play all of the pinyin on this page by clicking the “play button”.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 rot="5400000">
            <a:off x="4834890" y="3775710"/>
            <a:ext cx="145542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0472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05000"/>
            <a:ext cx="6372225" cy="5095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21771"/>
            <a:ext cx="906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on what you heard and check the answers.</a:t>
            </a:r>
          </a:p>
          <a:p>
            <a:endParaRPr lang="en-US" sz="2400" dirty="0"/>
          </a:p>
          <a:p>
            <a:r>
              <a:rPr lang="en-US" sz="2400" dirty="0" smtClean="0"/>
              <a:t>Make sure you know why your answers are not correct.</a:t>
            </a:r>
          </a:p>
          <a:p>
            <a:endParaRPr lang="en-US" sz="2400" dirty="0" smtClean="0"/>
          </a:p>
          <a:p>
            <a:r>
              <a:rPr lang="en-US" sz="2400" dirty="0" smtClean="0"/>
              <a:t>Save </a:t>
            </a:r>
            <a:r>
              <a:rPr lang="en-US" sz="2400" dirty="0"/>
              <a:t>answers ( You can always check the answers before saving them)</a:t>
            </a:r>
          </a:p>
          <a:p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 rot="5400000">
            <a:off x="1482090" y="3242310"/>
            <a:ext cx="145542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5400000">
            <a:off x="4530090" y="3242310"/>
            <a:ext cx="145542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708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313214"/>
            <a:ext cx="6400800" cy="4533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06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Type what you heard and check the answers.</a:t>
            </a:r>
          </a:p>
          <a:p>
            <a:endParaRPr lang="en-US" sz="2400" dirty="0" smtClean="0"/>
          </a:p>
          <a:p>
            <a:r>
              <a:rPr lang="en-US" sz="2400" dirty="0" smtClean="0"/>
              <a:t>If you think you heard “</a:t>
            </a:r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 smtClean="0"/>
              <a:t>hao</a:t>
            </a:r>
            <a:r>
              <a:rPr lang="en-US" sz="2400" dirty="0" smtClean="0"/>
              <a:t>” “</a:t>
            </a:r>
            <a:r>
              <a:rPr lang="en-US" sz="2400" dirty="0" err="1" smtClean="0"/>
              <a:t>ni</a:t>
            </a:r>
            <a:r>
              <a:rPr lang="en-US" sz="2400" dirty="0" smtClean="0"/>
              <a:t> third tone, </a:t>
            </a:r>
            <a:r>
              <a:rPr lang="en-US" sz="2400" dirty="0" err="1" smtClean="0"/>
              <a:t>hao</a:t>
            </a:r>
            <a:r>
              <a:rPr lang="en-US" sz="2400" dirty="0" smtClean="0"/>
              <a:t> third tone”, type:</a:t>
            </a:r>
          </a:p>
          <a:p>
            <a:endParaRPr lang="en-US" sz="2400" dirty="0"/>
          </a:p>
          <a:p>
            <a:r>
              <a:rPr lang="en-US" sz="2400" b="1" dirty="0" smtClean="0"/>
              <a:t>“ni3 hao3” </a:t>
            </a:r>
            <a:r>
              <a:rPr lang="en-US" sz="2400" dirty="0"/>
              <a:t>Save answers ( You can always check the answers before saving them)</a:t>
            </a:r>
          </a:p>
          <a:p>
            <a:endParaRPr lang="en-US" sz="2400" dirty="0"/>
          </a:p>
          <a:p>
            <a:endParaRPr lang="en-US" sz="2400" b="1" dirty="0"/>
          </a:p>
        </p:txBody>
      </p:sp>
      <p:sp>
        <p:nvSpPr>
          <p:cNvPr id="5" name="Right Arrow 4"/>
          <p:cNvSpPr/>
          <p:nvPr/>
        </p:nvSpPr>
        <p:spPr>
          <a:xfrm>
            <a:off x="685800" y="4343400"/>
            <a:ext cx="145542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8977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" y="3810000"/>
            <a:ext cx="9012759" cy="28738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 to:</a:t>
            </a:r>
          </a:p>
          <a:p>
            <a:endParaRPr lang="en-US" sz="2400" dirty="0"/>
          </a:p>
          <a:p>
            <a:r>
              <a:rPr lang="en-US" sz="2400" dirty="0" smtClean="0"/>
              <a:t>Language Notes</a:t>
            </a:r>
          </a:p>
          <a:p>
            <a:endParaRPr lang="en-US" sz="2400" dirty="0"/>
          </a:p>
          <a:p>
            <a:r>
              <a:rPr lang="en-US" sz="2400" dirty="0" smtClean="0"/>
              <a:t>Language Points</a:t>
            </a: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3100251" y="5094514"/>
            <a:ext cx="145542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6518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 the following questions using </a:t>
            </a:r>
            <a:r>
              <a:rPr lang="en-US" dirty="0"/>
              <a:t>Language </a:t>
            </a:r>
            <a:r>
              <a:rPr lang="en-US" dirty="0" smtClean="0"/>
              <a:t>Points as reference: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altLang="zh-CN" dirty="0" smtClean="0"/>
              <a:t>What does “</a:t>
            </a:r>
            <a:r>
              <a:rPr lang="zh-CN" altLang="en-US" sz="3600" dirty="0" smtClean="0"/>
              <a:t>怎</a:t>
            </a:r>
            <a:r>
              <a:rPr lang="zh-CN" altLang="en-US" sz="3600" dirty="0"/>
              <a:t>么</a:t>
            </a:r>
            <a:r>
              <a:rPr lang="zh-CN" altLang="en-US" sz="3600" dirty="0" smtClean="0"/>
              <a:t>样</a:t>
            </a:r>
            <a:r>
              <a:rPr lang="en-US" altLang="zh-CN" dirty="0" smtClean="0"/>
              <a:t>” mean?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How do you use it in a sentence? (English &amp; Chinese)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Make your own sentence:</a:t>
            </a:r>
            <a:r>
              <a:rPr lang="en-US" dirty="0"/>
              <a:t>(English &amp; Chinese)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40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 the following question using </a:t>
            </a:r>
            <a:r>
              <a:rPr lang="en-US" dirty="0"/>
              <a:t>Language </a:t>
            </a:r>
            <a:r>
              <a:rPr lang="en-US" dirty="0" smtClean="0"/>
              <a:t>Points as reference: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altLang="zh-CN" dirty="0" smtClean="0"/>
              <a:t>What does “</a:t>
            </a:r>
            <a:r>
              <a:rPr lang="zh-CN" altLang="en-US" sz="3600" dirty="0"/>
              <a:t>有</a:t>
            </a:r>
            <a:r>
              <a:rPr lang="en-US" altLang="zh-CN" sz="3600" dirty="0"/>
              <a:t>(</a:t>
            </a:r>
            <a:r>
              <a:rPr lang="zh-CN" altLang="en-US" sz="3600" dirty="0"/>
              <a:t>一</a:t>
            </a:r>
            <a:r>
              <a:rPr lang="en-US" altLang="zh-CN" sz="3600" dirty="0"/>
              <a:t>)</a:t>
            </a:r>
            <a:r>
              <a:rPr lang="zh-CN" altLang="en-US" sz="3600" dirty="0"/>
              <a:t>点</a:t>
            </a:r>
            <a:r>
              <a:rPr lang="en-US" altLang="zh-CN" sz="3600" dirty="0"/>
              <a:t>(</a:t>
            </a:r>
            <a:r>
              <a:rPr lang="zh-CN" altLang="en-US" sz="3600" dirty="0"/>
              <a:t>儿</a:t>
            </a:r>
            <a:r>
              <a:rPr lang="en-US" altLang="zh-CN" sz="3600" dirty="0"/>
              <a:t>)</a:t>
            </a:r>
            <a:r>
              <a:rPr lang="en-US" altLang="zh-CN" dirty="0"/>
              <a:t> </a:t>
            </a:r>
            <a:r>
              <a:rPr lang="en-US" altLang="zh-CN" dirty="0" smtClean="0"/>
              <a:t>” mean?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How do you use it in a sentence? (English &amp; Chinese)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Make your own sentence:</a:t>
            </a:r>
            <a:r>
              <a:rPr lang="en-US" dirty="0"/>
              <a:t>(English &amp; Chinese)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633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 the following question using </a:t>
            </a:r>
            <a:r>
              <a:rPr lang="en-US" dirty="0"/>
              <a:t>Language </a:t>
            </a:r>
            <a:r>
              <a:rPr lang="en-US" dirty="0" smtClean="0"/>
              <a:t>Points as reference: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altLang="zh-CN" dirty="0" smtClean="0"/>
              <a:t>What does “</a:t>
            </a:r>
            <a:r>
              <a:rPr lang="zh-CN" altLang="en-US" sz="4000" dirty="0"/>
              <a:t>可</a:t>
            </a:r>
            <a:r>
              <a:rPr lang="zh-CN" altLang="en-US" sz="4000" dirty="0" smtClean="0"/>
              <a:t>能</a:t>
            </a:r>
            <a:r>
              <a:rPr lang="en-US" altLang="zh-CN" dirty="0"/>
              <a:t> </a:t>
            </a:r>
            <a:r>
              <a:rPr lang="en-US" altLang="zh-CN" dirty="0" smtClean="0"/>
              <a:t>” mean?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How do you use it in a sentence? (English &amp; Chinese)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Make your own sentence:</a:t>
            </a:r>
            <a:r>
              <a:rPr lang="en-US" dirty="0"/>
              <a:t>(English &amp; Chinese)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220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 the following question using </a:t>
            </a:r>
            <a:r>
              <a:rPr lang="en-US" dirty="0"/>
              <a:t>Language </a:t>
            </a:r>
            <a:r>
              <a:rPr lang="en-US" dirty="0" smtClean="0"/>
              <a:t>Points as reference: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altLang="zh-CN" dirty="0" smtClean="0"/>
              <a:t>What does “</a:t>
            </a:r>
            <a:r>
              <a:rPr lang="zh-CN" altLang="en-US" sz="4000" dirty="0" smtClean="0"/>
              <a:t>呢</a:t>
            </a:r>
            <a:r>
              <a:rPr lang="en-US" altLang="zh-CN" dirty="0"/>
              <a:t> </a:t>
            </a:r>
            <a:r>
              <a:rPr lang="en-US" altLang="zh-CN" dirty="0" smtClean="0"/>
              <a:t>” mean?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How do you use it in a sentence? (English &amp; Chinese)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Make your own sentence:</a:t>
            </a:r>
            <a:r>
              <a:rPr lang="en-US" dirty="0"/>
              <a:t>(English &amp; Chinese)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0690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676400"/>
            <a:ext cx="3253141" cy="3271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12192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 to:</a:t>
            </a:r>
          </a:p>
          <a:p>
            <a:endParaRPr lang="en-US" sz="2400" dirty="0"/>
          </a:p>
          <a:p>
            <a:r>
              <a:rPr lang="en-US" sz="2400" dirty="0" smtClean="0"/>
              <a:t>CLASS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>
            <a:off x="4038600" y="3048000"/>
            <a:ext cx="145542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346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763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Go to: </a:t>
            </a:r>
          </a:p>
          <a:p>
            <a:endParaRPr lang="en-US" sz="5400" dirty="0" smtClean="0"/>
          </a:p>
          <a:p>
            <a:r>
              <a:rPr lang="en-US" sz="4400" dirty="0"/>
              <a:t>Account Settings</a:t>
            </a:r>
          </a:p>
          <a:p>
            <a:endParaRPr lang="en-US" sz="4400" dirty="0"/>
          </a:p>
          <a:p>
            <a:r>
              <a:rPr lang="en-US" sz="4400" dirty="0"/>
              <a:t>Update Profile</a:t>
            </a:r>
          </a:p>
          <a:p>
            <a:endParaRPr lang="en-US" sz="5400" dirty="0"/>
          </a:p>
          <a:p>
            <a:r>
              <a:rPr lang="en-US" sz="4400" dirty="0" smtClean="0"/>
              <a:t>Type your first name &amp; last name</a:t>
            </a:r>
          </a:p>
          <a:p>
            <a:endParaRPr lang="en-US" sz="4400" dirty="0"/>
          </a:p>
          <a:p>
            <a:r>
              <a:rPr lang="en-US" sz="4400" dirty="0"/>
              <a:t>S</a:t>
            </a:r>
            <a:r>
              <a:rPr lang="en-US" sz="4400" dirty="0" smtClean="0"/>
              <a:t>ubmit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52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76600"/>
            <a:ext cx="8695949" cy="3400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12192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 to:</a:t>
            </a:r>
          </a:p>
          <a:p>
            <a:endParaRPr lang="en-US" sz="2400" dirty="0"/>
          </a:p>
          <a:p>
            <a:r>
              <a:rPr lang="en-US" sz="2400" dirty="0" smtClean="0"/>
              <a:t>Assignment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 rot="7975565">
            <a:off x="2185897" y="3556549"/>
            <a:ext cx="145542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9334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2800"/>
            <a:ext cx="9139238" cy="144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06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Finish your Homework</a:t>
            </a:r>
          </a:p>
          <a:p>
            <a:endParaRPr lang="en-US" sz="2400" dirty="0"/>
          </a:p>
          <a:p>
            <a:r>
              <a:rPr lang="en-US" sz="2400" dirty="0" smtClean="0"/>
              <a:t>You MUST submit your work by 08/16 (Tuesday), otherwise the system will be LOCKED, you will NOT be able to submit anything after 08/16. </a:t>
            </a: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 rot="7975565">
            <a:off x="1423896" y="3861350"/>
            <a:ext cx="145542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200000">
            <a:off x="7806690" y="5205405"/>
            <a:ext cx="145542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9199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828800"/>
            <a:ext cx="91113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You will need to turn in this package to Ms. Feng when you come here </a:t>
            </a:r>
            <a:r>
              <a:rPr lang="en-US" sz="5400" smtClean="0"/>
              <a:t>Tuesday </a:t>
            </a:r>
          </a:p>
          <a:p>
            <a:r>
              <a:rPr lang="en-US" sz="5400" smtClean="0"/>
              <a:t>(</a:t>
            </a:r>
            <a:r>
              <a:rPr lang="en-US" sz="5400" dirty="0" smtClean="0"/>
              <a:t>08/16 Tues)</a:t>
            </a:r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179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"/>
            <a:ext cx="91113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If you finish everything </a:t>
            </a:r>
            <a:r>
              <a:rPr lang="en-US" sz="3600" smtClean="0"/>
              <a:t>before 1:50 </a:t>
            </a:r>
            <a:r>
              <a:rPr lang="en-US" sz="3600" dirty="0" smtClean="0"/>
              <a:t>today, go to:</a:t>
            </a:r>
          </a:p>
          <a:p>
            <a:endParaRPr lang="en-US" sz="3600" dirty="0" smtClean="0"/>
          </a:p>
          <a:p>
            <a:r>
              <a:rPr lang="en-US" sz="3600" dirty="0" smtClean="0"/>
              <a:t>Lessons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 smtClean="0"/>
              <a:t>Prelude</a:t>
            </a:r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782670"/>
            <a:ext cx="6686231" cy="376100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114378" y="3848398"/>
            <a:ext cx="145542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9330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90600"/>
            <a:ext cx="91113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Read and learn the 9 chapters.</a:t>
            </a:r>
            <a:endParaRPr 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29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763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Go to: </a:t>
            </a:r>
          </a:p>
          <a:p>
            <a:endParaRPr lang="en-US" sz="5400" dirty="0" smtClean="0"/>
          </a:p>
          <a:p>
            <a:r>
              <a:rPr lang="en-US" sz="4400" dirty="0" smtClean="0"/>
              <a:t>Lessons</a:t>
            </a:r>
            <a:endParaRPr lang="en-US" sz="4400" dirty="0"/>
          </a:p>
          <a:p>
            <a:endParaRPr lang="en-US" sz="4400" dirty="0" smtClean="0"/>
          </a:p>
          <a:p>
            <a:r>
              <a:rPr lang="en-US" sz="4400" dirty="0" smtClean="0"/>
              <a:t>Volume 2</a:t>
            </a:r>
          </a:p>
          <a:p>
            <a:endParaRPr lang="en-US" sz="4400" dirty="0"/>
          </a:p>
          <a:p>
            <a:r>
              <a:rPr lang="zh-CN" altLang="en-US" sz="4400" dirty="0"/>
              <a:t>第二十二课 </a:t>
            </a:r>
            <a:r>
              <a:rPr lang="en-US" altLang="zh-CN" sz="4400" dirty="0"/>
              <a:t>: </a:t>
            </a:r>
            <a:r>
              <a:rPr lang="zh-CN" altLang="en-US" sz="4400" dirty="0"/>
              <a:t>今天的天气</a:t>
            </a:r>
            <a:br>
              <a:rPr lang="zh-CN" altLang="en-US" sz="4400" dirty="0"/>
            </a:br>
            <a:r>
              <a:rPr lang="en-US" sz="4400" dirty="0"/>
              <a:t>Lesson 22 : Today's </a:t>
            </a:r>
            <a:r>
              <a:rPr lang="en-US" sz="4400" dirty="0" smtClean="0"/>
              <a:t>Weather</a:t>
            </a:r>
          </a:p>
          <a:p>
            <a:r>
              <a:rPr lang="en-US" sz="4400" dirty="0" smtClean="0"/>
              <a:t>(See next slide)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15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838200"/>
            <a:ext cx="6162675" cy="524827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0622736">
            <a:off x="7318161" y="4990406"/>
            <a:ext cx="145542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21146546">
            <a:off x="232300" y="4209848"/>
            <a:ext cx="145542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572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58" y="3200400"/>
            <a:ext cx="8754013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 to:</a:t>
            </a:r>
          </a:p>
          <a:p>
            <a:endParaRPr lang="en-US" sz="2400" dirty="0"/>
          </a:p>
          <a:p>
            <a:r>
              <a:rPr lang="en-US" sz="2400" dirty="0" smtClean="0"/>
              <a:t>Language Notes</a:t>
            </a:r>
          </a:p>
          <a:p>
            <a:endParaRPr lang="en-US" sz="2400" dirty="0"/>
          </a:p>
          <a:p>
            <a:r>
              <a:rPr lang="en-US" sz="2400" dirty="0" smtClean="0"/>
              <a:t>Vocabulary</a:t>
            </a: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 rot="6107824">
            <a:off x="2391259" y="2556718"/>
            <a:ext cx="145542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578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down ALL the words in “Vocabulary” here: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919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down ALL the words in “Vocabulary” here: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39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667000"/>
            <a:ext cx="5748550" cy="4083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 to:</a:t>
            </a:r>
          </a:p>
          <a:p>
            <a:endParaRPr lang="en-US" sz="2400" dirty="0"/>
          </a:p>
          <a:p>
            <a:r>
              <a:rPr lang="en-US" sz="2400" dirty="0" smtClean="0"/>
              <a:t>Practice</a:t>
            </a:r>
          </a:p>
          <a:p>
            <a:endParaRPr lang="en-US" sz="2400" dirty="0"/>
          </a:p>
          <a:p>
            <a:r>
              <a:rPr lang="en-US" sz="2400" dirty="0" smtClean="0"/>
              <a:t>Characters</a:t>
            </a:r>
            <a:endParaRPr lang="en-US" sz="2400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6621040" y="3886200"/>
            <a:ext cx="145542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490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286000"/>
            <a:ext cx="6076950" cy="4448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Write each character at least 1 time.</a:t>
            </a: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 rot="5400000">
            <a:off x="5215890" y="2023110"/>
            <a:ext cx="1455420" cy="152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67635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354</Words>
  <Application>Microsoft Office PowerPoint</Application>
  <PresentationFormat>On-screen Show (4:3)</PresentationFormat>
  <Paragraphs>194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AmyDesktop</dc:creator>
  <cp:lastModifiedBy>Feng, Jia</cp:lastModifiedBy>
  <cp:revision>143</cp:revision>
  <cp:lastPrinted>2016-08-11T20:30:53Z</cp:lastPrinted>
  <dcterms:created xsi:type="dcterms:W3CDTF">2014-04-12T15:55:04Z</dcterms:created>
  <dcterms:modified xsi:type="dcterms:W3CDTF">2016-08-13T22:27:51Z</dcterms:modified>
</cp:coreProperties>
</file>